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tags/tag12.xml" ContentType="application/vnd.openxmlformats-officedocument.presentationml.tags+xml"/>
  <Default Extension="doc" ContentType="application/msword"/>
  <Override PartName="/ppt/tags/tag23.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Override PartName="/ppt/diagrams/quickStyle1.xml" ContentType="application/vnd.openxmlformats-officedocument.drawingml.diagramStyle+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9.xml" ContentType="application/vnd.openxmlformats-officedocument.presentationml.tags+xml"/>
  <Override PartName="/ppt/notesSlides/notesSlide15.xml" ContentType="application/vnd.openxmlformats-officedocument.presentationml.notesSlide+xml"/>
  <Override PartName="/ppt/tags/tag28.xml" ContentType="application/vnd.openxmlformats-officedocument.presentationml.tags+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notesSlides/notesSlide13.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Default Extension="vml" ContentType="application/vnd.openxmlformats-officedocument.vmlDrawing"/>
  <Override PartName="/ppt/tags/tag24.xml" ContentType="application/vnd.openxmlformats-officedocument.presentationml.tags+xml"/>
  <Override PartName="/ppt/notesSlides/notesSlide20.xml" ContentType="application/vnd.openxmlformats-officedocument.presentationml.notesSlide+xml"/>
  <Override PartName="/ppt/tags/tag33.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Default Extension="wmf" ContentType="image/x-wmf"/>
  <Default Extension="xls" ContentType="application/vnd.ms-exce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notesSlides/notesSlide14.xml" ContentType="application/vnd.openxmlformats-officedocument.presentationml.notesSlide+xml"/>
  <Override PartName="/ppt/notesSlides/notesSlide9.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tags/tag3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33"/>
  </p:notesMasterIdLst>
  <p:handoutMasterIdLst>
    <p:handoutMasterId r:id="rId34"/>
  </p:handoutMasterIdLst>
  <p:sldIdLst>
    <p:sldId id="446" r:id="rId2"/>
    <p:sldId id="488" r:id="rId3"/>
    <p:sldId id="489" r:id="rId4"/>
    <p:sldId id="461" r:id="rId5"/>
    <p:sldId id="477" r:id="rId6"/>
    <p:sldId id="462" r:id="rId7"/>
    <p:sldId id="463" r:id="rId8"/>
    <p:sldId id="464" r:id="rId9"/>
    <p:sldId id="465" r:id="rId10"/>
    <p:sldId id="466" r:id="rId11"/>
    <p:sldId id="487" r:id="rId12"/>
    <p:sldId id="468" r:id="rId13"/>
    <p:sldId id="469" r:id="rId14"/>
    <p:sldId id="370" r:id="rId15"/>
    <p:sldId id="373" r:id="rId16"/>
    <p:sldId id="393" r:id="rId17"/>
    <p:sldId id="395" r:id="rId18"/>
    <p:sldId id="417" r:id="rId19"/>
    <p:sldId id="432" r:id="rId20"/>
    <p:sldId id="419" r:id="rId21"/>
    <p:sldId id="390" r:id="rId22"/>
    <p:sldId id="391" r:id="rId23"/>
    <p:sldId id="411" r:id="rId24"/>
    <p:sldId id="470" r:id="rId25"/>
    <p:sldId id="471" r:id="rId26"/>
    <p:sldId id="472" r:id="rId27"/>
    <p:sldId id="473" r:id="rId28"/>
    <p:sldId id="474" r:id="rId29"/>
    <p:sldId id="475" r:id="rId30"/>
    <p:sldId id="476" r:id="rId31"/>
    <p:sldId id="478" r:id="rId32"/>
  </p:sldIdLst>
  <p:sldSz cx="9144000" cy="6858000" type="screen4x3"/>
  <p:notesSz cx="7315200" cy="9601200"/>
  <p:custDataLst>
    <p:tags r:id="rId35"/>
  </p:custDataLst>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CC"/>
    <a:srgbClr val="FF3300"/>
    <a:srgbClr val="FFFF00"/>
    <a:srgbClr val="FFCC99"/>
    <a:srgbClr val="EAEAEA"/>
    <a:srgbClr val="CCFFCC"/>
    <a:srgbClr val="CC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1" autoAdjust="0"/>
    <p:restoredTop sz="70360" autoAdjust="0"/>
  </p:normalViewPr>
  <p:slideViewPr>
    <p:cSldViewPr snapToGrid="0">
      <p:cViewPr varScale="1">
        <p:scale>
          <a:sx n="105" d="100"/>
          <a:sy n="105" d="100"/>
        </p:scale>
        <p:origin x="-84" y="-120"/>
      </p:cViewPr>
      <p:guideLst>
        <p:guide orient="horz" pos="2160"/>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3720" y="-810"/>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_rels/viewProps.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slide" Target="slides/slide14.xml"/><Relationship Id="rId1"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5AECD3F3-30D0-43FB-BE04-E3E3236B89AE}" type="presOf" srcId="{AA2FB89F-C470-B44E-AC59-C9FA0E2D15F2}" destId="{106543B8-F3ED-2744-81A5-AD42C44AB69E}" srcOrd="0" destOrd="0" presId="urn:microsoft.com/office/officeart/2005/8/layout/pyramid4"/>
    <dgm:cxn modelId="{6A964082-0F17-49E5-BCCF-3FC81EDA54A9}" type="presOf" srcId="{678488E9-F429-764A-BCB8-15B61500D7A9}" destId="{8E50B0F8-BD19-1343-8DD1-7758ED02554B}" srcOrd="0" destOrd="0" presId="urn:microsoft.com/office/officeart/2005/8/layout/pyramid4"/>
    <dgm:cxn modelId="{8F73A235-EC47-4409-9B92-4EFB437E99F9}" type="presOf" srcId="{A2133739-58CC-5D45-88D0-0B85518225FD}" destId="{D89831E2-8F66-044A-8A21-10BA8F9799C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EF364DF9-B503-4374-9B0F-65D298A503A0}" type="presOf" srcId="{80187C9A-FEFD-434B-8FAC-5F0A0D851023}" destId="{8CB75068-601B-7B46-AE0F-1D9DC79E16E0}" srcOrd="0" destOrd="0" presId="urn:microsoft.com/office/officeart/2005/8/layout/pyramid4"/>
    <dgm:cxn modelId="{DE5079D2-86AA-4F5C-A9E2-4B3645DFE8E9}" type="presOf" srcId="{9EAE6792-C656-3F46-9BE5-78EA6FA6DB4C}" destId="{BAD5D478-11BA-D045-A5CB-CADEDE07340F}"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9841C324-FDBC-4687-8D32-7A24218972CA}" type="presParOf" srcId="{8E50B0F8-BD19-1343-8DD1-7758ED02554B}" destId="{8CB75068-601B-7B46-AE0F-1D9DC79E16E0}" srcOrd="0" destOrd="0" presId="urn:microsoft.com/office/officeart/2005/8/layout/pyramid4"/>
    <dgm:cxn modelId="{F0CF0385-9839-456F-B799-56450DB23926}" type="presParOf" srcId="{8E50B0F8-BD19-1343-8DD1-7758ED02554B}" destId="{D89831E2-8F66-044A-8A21-10BA8F9799CB}" srcOrd="1" destOrd="0" presId="urn:microsoft.com/office/officeart/2005/8/layout/pyramid4"/>
    <dgm:cxn modelId="{AE32633B-6029-441C-978C-C30DBA8B85C2}" type="presParOf" srcId="{8E50B0F8-BD19-1343-8DD1-7758ED02554B}" destId="{BAD5D478-11BA-D045-A5CB-CADEDE07340F}" srcOrd="2" destOrd="0" presId="urn:microsoft.com/office/officeart/2005/8/layout/pyramid4"/>
    <dgm:cxn modelId="{A1CB0B9F-718C-4E10-8880-BC99912105F6}"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796389" y="1693069"/>
        <a:ext cx="2755486" cy="1693069"/>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751443" cy="316434"/>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defTabSz="978005" eaLnBrk="0" hangingPunct="0">
              <a:defRPr sz="800" b="0"/>
            </a:lvl1pPr>
          </a:lstStyle>
          <a:p>
            <a:pPr>
              <a:defRPr/>
            </a:pPr>
            <a:r>
              <a:rPr lang="en-US"/>
              <a:t>Operations Strategy/Risk Mitigation &amp; Operational Hedging</a:t>
            </a:r>
          </a:p>
        </p:txBody>
      </p:sp>
      <p:sp>
        <p:nvSpPr>
          <p:cNvPr id="28675" name="Rectangle 3"/>
          <p:cNvSpPr>
            <a:spLocks noGrp="1" noChangeArrowheads="1"/>
          </p:cNvSpPr>
          <p:nvPr>
            <p:ph type="dt" sz="quarter" idx="1"/>
          </p:nvPr>
        </p:nvSpPr>
        <p:spPr bwMode="auto">
          <a:xfrm>
            <a:off x="6049617" y="0"/>
            <a:ext cx="1265583" cy="316434"/>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algn="r" defTabSz="978005" eaLnBrk="0" hangingPunct="0">
              <a:defRPr sz="800" b="0"/>
            </a:lvl1pPr>
          </a:lstStyle>
          <a:p>
            <a:pPr>
              <a:defRPr/>
            </a:pPr>
            <a:fld id="{A46C3696-0D8A-4CF4-96A4-DCA718E80F52}" type="datetime1">
              <a:rPr lang="en-US"/>
              <a:pPr>
                <a:defRPr/>
              </a:pPr>
              <a:t>2/28/2011</a:t>
            </a:fld>
            <a:endParaRPr lang="en-US"/>
          </a:p>
        </p:txBody>
      </p:sp>
      <p:sp>
        <p:nvSpPr>
          <p:cNvPr id="28676" name="Rectangle 4"/>
          <p:cNvSpPr>
            <a:spLocks noGrp="1" noChangeArrowheads="1"/>
          </p:cNvSpPr>
          <p:nvPr>
            <p:ph type="ftr" sz="quarter" idx="2"/>
          </p:nvPr>
        </p:nvSpPr>
        <p:spPr bwMode="auto">
          <a:xfrm>
            <a:off x="0" y="9266732"/>
            <a:ext cx="5585791" cy="329550"/>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defTabSz="978005" eaLnBrk="0" hangingPunct="0">
              <a:defRPr sz="800" b="0"/>
            </a:lvl1pPr>
          </a:lstStyle>
          <a:p>
            <a:pPr>
              <a:defRPr/>
            </a:pPr>
            <a:r>
              <a:rPr lang="en-US"/>
              <a:t>© Van Mieghem</a:t>
            </a:r>
          </a:p>
        </p:txBody>
      </p:sp>
      <p:sp>
        <p:nvSpPr>
          <p:cNvPr id="28677" name="Rectangle 5"/>
          <p:cNvSpPr>
            <a:spLocks noGrp="1" noChangeArrowheads="1"/>
          </p:cNvSpPr>
          <p:nvPr>
            <p:ph type="sldNum" sz="quarter" idx="3"/>
          </p:nvPr>
        </p:nvSpPr>
        <p:spPr bwMode="auto">
          <a:xfrm>
            <a:off x="5774635" y="9266732"/>
            <a:ext cx="1540565" cy="329550"/>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algn="r" defTabSz="978005" eaLnBrk="0" hangingPunct="0">
              <a:defRPr sz="800" b="0"/>
            </a:lvl1pPr>
          </a:lstStyle>
          <a:p>
            <a:pPr>
              <a:defRPr/>
            </a:pPr>
            <a:fld id="{055787A8-9796-4122-B9FF-45A4ACEAEF04}"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230757" cy="314793"/>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defTabSz="978005" eaLnBrk="0" hangingPunct="0">
              <a:defRPr sz="900" b="0"/>
            </a:lvl1pPr>
          </a:lstStyle>
          <a:p>
            <a:pPr>
              <a:defRPr/>
            </a:pPr>
            <a:r>
              <a:rPr lang="en-US"/>
              <a:t>Operations Strategy/Risk Mitigation &amp; Operational Hedging</a:t>
            </a:r>
          </a:p>
        </p:txBody>
      </p:sp>
      <p:sp>
        <p:nvSpPr>
          <p:cNvPr id="4099" name="Rectangle 3"/>
          <p:cNvSpPr>
            <a:spLocks noGrp="1" noChangeArrowheads="1"/>
          </p:cNvSpPr>
          <p:nvPr>
            <p:ph type="dt" idx="1"/>
          </p:nvPr>
        </p:nvSpPr>
        <p:spPr bwMode="auto">
          <a:xfrm>
            <a:off x="4146275" y="0"/>
            <a:ext cx="3168926" cy="314793"/>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algn="r" defTabSz="978005" eaLnBrk="0" hangingPunct="0">
              <a:defRPr sz="900" b="0"/>
            </a:lvl1pPr>
          </a:lstStyle>
          <a:p>
            <a:pPr>
              <a:defRPr/>
            </a:pPr>
            <a:fld id="{98F252DD-7A3C-42B8-B607-A093B42B798D}" type="datetime1">
              <a:rPr lang="en-US"/>
              <a:pPr>
                <a:defRPr/>
              </a:pPr>
              <a:t>2/28/2011</a:t>
            </a:fld>
            <a:endParaRPr lang="en-US"/>
          </a:p>
        </p:txBody>
      </p:sp>
      <p:sp>
        <p:nvSpPr>
          <p:cNvPr id="51204" name="Rectangle 4"/>
          <p:cNvSpPr>
            <a:spLocks noGrp="1" noRot="1" noChangeAspect="1" noChangeArrowheads="1" noTextEdit="1"/>
          </p:cNvSpPr>
          <p:nvPr>
            <p:ph type="sldImg" idx="2"/>
          </p:nvPr>
        </p:nvSpPr>
        <p:spPr bwMode="auto">
          <a:xfrm>
            <a:off x="1341438" y="373063"/>
            <a:ext cx="4378325"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157" y="3679149"/>
            <a:ext cx="6930887" cy="5669561"/>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733"/>
            <a:ext cx="4230757" cy="198386"/>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defTabSz="978005"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275" y="9407733"/>
            <a:ext cx="3168926" cy="198386"/>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algn="r" defTabSz="978005" eaLnBrk="0" hangingPunct="0">
              <a:defRPr sz="900" b="0"/>
            </a:lvl1pPr>
          </a:lstStyle>
          <a:p>
            <a:pPr>
              <a:defRPr/>
            </a:pPr>
            <a:fld id="{65EAD4F3-F885-4B1E-B657-1438B9F8BD66}"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akss.dau.mil/DAG/DoD5001/Enclosures_1.1.asp"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73208"/>
            <a:r>
              <a:rPr lang="en-US" dirty="0" smtClean="0"/>
              <a:t>Operations Strategy/Risk Mitigation &amp; Operational Hedging</a:t>
            </a:r>
          </a:p>
        </p:txBody>
      </p:sp>
      <p:sp>
        <p:nvSpPr>
          <p:cNvPr id="70659" name="Rectangle 6"/>
          <p:cNvSpPr>
            <a:spLocks noGrp="1" noChangeArrowheads="1"/>
          </p:cNvSpPr>
          <p:nvPr>
            <p:ph type="ftr" sz="quarter" idx="4"/>
          </p:nvPr>
        </p:nvSpPr>
        <p:spPr>
          <a:noFill/>
        </p:spPr>
        <p:txBody>
          <a:bodyPr/>
          <a:lstStyle/>
          <a:p>
            <a:pPr defTabSz="973208"/>
            <a:r>
              <a:rPr lang="en-US" dirty="0" smtClean="0"/>
              <a:t>© Van Mieghem</a:t>
            </a:r>
          </a:p>
        </p:txBody>
      </p:sp>
      <p:sp>
        <p:nvSpPr>
          <p:cNvPr id="70660" name="Rectangle 7"/>
          <p:cNvSpPr>
            <a:spLocks noGrp="1" noChangeArrowheads="1"/>
          </p:cNvSpPr>
          <p:nvPr>
            <p:ph type="sldNum" sz="quarter" idx="5"/>
          </p:nvPr>
        </p:nvSpPr>
        <p:spPr>
          <a:noFill/>
        </p:spPr>
        <p:txBody>
          <a:bodyPr/>
          <a:lstStyle/>
          <a:p>
            <a:pPr defTabSz="973208"/>
            <a:fld id="{D0F0134C-CA08-4710-AE12-0507E3F9758D}" type="slidenum">
              <a:rPr lang="en-US" smtClean="0"/>
              <a:pPr defTabSz="973208"/>
              <a:t>1</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2011 Feb 28 time plan (for 1.5hr</a:t>
            </a:r>
            <a:r>
              <a:rPr lang="en-US" baseline="0" dirty="0" smtClean="0"/>
              <a:t> day class):  same as 2007 but I will fly through the first point and focus on the two examples (Bose and global hedge)</a:t>
            </a:r>
            <a:endParaRPr lang="en-US" dirty="0" smtClean="0"/>
          </a:p>
          <a:p>
            <a:pPr>
              <a:defRPr/>
            </a:pPr>
            <a:endParaRPr lang="en-US" dirty="0" smtClean="0"/>
          </a:p>
          <a:p>
            <a:pPr>
              <a:defRPr/>
            </a:pPr>
            <a:r>
              <a:rPr lang="en-US" dirty="0" smtClean="0"/>
              <a:t>2007 Oct 29 time plan (for 1.5hr day class):</a:t>
            </a:r>
          </a:p>
          <a:p>
            <a:pPr>
              <a:defRPr/>
            </a:pPr>
            <a:endParaRPr lang="en-US" dirty="0" smtClean="0"/>
          </a:p>
          <a:p>
            <a:pPr marL="228567" indent="-228567">
              <a:buFont typeface="+mj-lt"/>
              <a:buAutoNum type="arabicPeriod"/>
              <a:defRPr/>
            </a:pPr>
            <a:r>
              <a:rPr lang="en-US" dirty="0" smtClean="0"/>
              <a:t>Risk mgt as a process: go quick but probably will take ½ hr</a:t>
            </a:r>
          </a:p>
          <a:p>
            <a:pPr marL="228567" indent="-228567">
              <a:buFont typeface="+mj-lt"/>
              <a:buAutoNum type="arabicPeriod"/>
              <a:defRPr/>
            </a:pPr>
            <a:r>
              <a:rPr lang="en-US" dirty="0" smtClean="0"/>
              <a:t>Risk balancing using contracts and Mini-Case 6: try to do in 40min</a:t>
            </a:r>
          </a:p>
          <a:p>
            <a:pPr marL="228567" indent="-228567">
              <a:buFont typeface="+mj-lt"/>
              <a:buAutoNum type="arabicPeriod"/>
              <a:defRPr/>
            </a:pPr>
            <a:r>
              <a:rPr lang="en-US" dirty="0" smtClean="0"/>
              <a:t>Operational hedging and currency risk: 15min</a:t>
            </a:r>
          </a:p>
          <a:p>
            <a:pPr marL="228534" indent="-228534">
              <a:defRPr/>
            </a:pPr>
            <a:endParaRPr lang="en-US" dirty="0" smtClean="0"/>
          </a:p>
          <a:p>
            <a:pPr>
              <a:defRPr/>
            </a:pPr>
            <a:endParaRPr lang="en-US" dirty="0" smtClean="0"/>
          </a:p>
          <a:p>
            <a:pPr>
              <a:defRPr/>
            </a:pPr>
            <a:endParaRPr lang="en-US" dirty="0" smtClean="0"/>
          </a:p>
          <a:p>
            <a:pPr>
              <a:defRPr/>
            </a:pPr>
            <a:r>
              <a:rPr lang="en-US" dirty="0" smtClean="0"/>
              <a:t>From Brian Tomlin: To start:</a:t>
            </a:r>
          </a:p>
          <a:p>
            <a:r>
              <a:rPr lang="en-US" sz="1000" kern="1200" dirty="0" smtClean="0">
                <a:solidFill>
                  <a:schemeClr val="tx1"/>
                </a:solidFill>
                <a:latin typeface="Times New Roman" pitchFamily="18" charset="0"/>
                <a:ea typeface="+mn-ea"/>
                <a:cs typeface="+mn-cs"/>
              </a:rPr>
              <a:t>1. Make sure to bring TransportationFailures.pptx to class. Interesting? Slide deck with some pictures of shipping failures. Somewhat humorous. Added to </a:t>
            </a:r>
            <a:r>
              <a:rPr lang="en-US" sz="1000" kern="1200" dirty="0" err="1" smtClean="0">
                <a:solidFill>
                  <a:schemeClr val="tx1"/>
                </a:solidFill>
                <a:latin typeface="Times New Roman" pitchFamily="18" charset="0"/>
                <a:ea typeface="+mn-ea"/>
                <a:cs typeface="+mn-cs"/>
              </a:rPr>
              <a:t>dropbox</a:t>
            </a:r>
            <a:r>
              <a:rPr lang="en-US" sz="1000" kern="1200" dirty="0" smtClean="0">
                <a:solidFill>
                  <a:schemeClr val="tx1"/>
                </a:solidFill>
                <a:latin typeface="Times New Roman" pitchFamily="18" charset="0"/>
                <a:ea typeface="+mn-ea"/>
                <a:cs typeface="+mn-cs"/>
              </a:rPr>
              <a:t>.</a:t>
            </a:r>
          </a:p>
          <a:p>
            <a:r>
              <a:rPr lang="en-US" sz="1000" kern="1200" dirty="0" smtClean="0">
                <a:solidFill>
                  <a:schemeClr val="tx1"/>
                </a:solidFill>
                <a:latin typeface="Times New Roman" pitchFamily="18" charset="0"/>
                <a:ea typeface="+mn-ea"/>
                <a:cs typeface="+mn-cs"/>
              </a:rPr>
              <a:t>2. McKinsey Global Survey October 2010</a:t>
            </a:r>
          </a:p>
          <a:p>
            <a:pPr lvl="1">
              <a:buFont typeface="Arial" pitchFamily="34" charset="0"/>
              <a:buChar char="•"/>
            </a:pPr>
            <a:r>
              <a:rPr lang="en-US" sz="1000" kern="1200" dirty="0" smtClean="0">
                <a:solidFill>
                  <a:schemeClr val="tx1"/>
                </a:solidFill>
                <a:latin typeface="Times New Roman" pitchFamily="18" charset="0"/>
                <a:ea typeface="+mn-ea"/>
                <a:cs typeface="+mn-cs"/>
              </a:rPr>
              <a:t> 69% of respondents reported that operational (supply chain) risk had increased (somewhat or significantly) over the past 3 years.</a:t>
            </a:r>
          </a:p>
          <a:p>
            <a:pPr lvl="1">
              <a:buFont typeface="Arial" pitchFamily="34" charset="0"/>
              <a:buChar char="•"/>
            </a:pPr>
            <a:r>
              <a:rPr lang="en-US" sz="1000" kern="1200" dirty="0" smtClean="0">
                <a:solidFill>
                  <a:schemeClr val="tx1"/>
                </a:solidFill>
                <a:latin typeface="Times New Roman" pitchFamily="18" charset="0"/>
                <a:ea typeface="+mn-ea"/>
                <a:cs typeface="+mn-cs"/>
              </a:rPr>
              <a:t> 68% of respondents reported that operational (supply chain) risk will increase (somewhat or significantly) over the next 5 years.</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Okay, before we get started today. I’d like everyone to get a pen and write down their answer to the following (do not share with your neighbor).</a:t>
            </a:r>
          </a:p>
          <a:p>
            <a:pPr lvl="0"/>
            <a:r>
              <a:rPr lang="en-US" sz="1000" kern="1200" dirty="0" smtClean="0">
                <a:solidFill>
                  <a:schemeClr val="tx1"/>
                </a:solidFill>
                <a:latin typeface="Times New Roman" pitchFamily="18" charset="0"/>
                <a:ea typeface="+mn-ea"/>
                <a:cs typeface="+mn-cs"/>
              </a:rPr>
              <a:t>If someone says you that something has a high probability of happening; what % (0-100) do you associate with high probability. </a:t>
            </a:r>
          </a:p>
          <a:p>
            <a:pPr lvl="0"/>
            <a:r>
              <a:rPr lang="en-US" sz="1000" kern="1200" dirty="0" smtClean="0">
                <a:solidFill>
                  <a:schemeClr val="tx1"/>
                </a:solidFill>
                <a:latin typeface="Times New Roman" pitchFamily="18" charset="0"/>
                <a:ea typeface="+mn-ea"/>
                <a:cs typeface="+mn-cs"/>
              </a:rPr>
              <a:t>If someone says you that something has a low probability of happening; what % (0-100) do you associate with a low probability.</a:t>
            </a:r>
          </a:p>
          <a:p>
            <a:pPr lvl="0"/>
            <a:r>
              <a:rPr lang="en-US" sz="1000" kern="1200" dirty="0" smtClean="0">
                <a:solidFill>
                  <a:schemeClr val="tx1"/>
                </a:solidFill>
                <a:latin typeface="Times New Roman" pitchFamily="18" charset="0"/>
                <a:ea typeface="+mn-ea"/>
                <a:cs typeface="+mn-cs"/>
              </a:rPr>
              <a:t>I will come back to that later today. </a:t>
            </a:r>
          </a:p>
          <a:p>
            <a:pPr lvl="1">
              <a:buFont typeface="Arial" pitchFamily="34" charset="0"/>
              <a:buChar char="•"/>
            </a:pPr>
            <a:r>
              <a:rPr lang="en-US" sz="1000" kern="1200" dirty="0" smtClean="0">
                <a:solidFill>
                  <a:schemeClr val="tx1"/>
                </a:solidFill>
                <a:latin typeface="Times New Roman" pitchFamily="18" charset="0"/>
                <a:ea typeface="+mn-ea"/>
                <a:cs typeface="+mn-cs"/>
              </a:rPr>
              <a:t> What do you do with this? </a:t>
            </a:r>
          </a:p>
          <a:p>
            <a:pPr lvl="1">
              <a:buFont typeface="Arial" pitchFamily="34" charset="0"/>
              <a:buChar char="•"/>
            </a:pPr>
            <a:r>
              <a:rPr lang="en-US" sz="1000" kern="1200" dirty="0" smtClean="0">
                <a:solidFill>
                  <a:schemeClr val="tx1"/>
                </a:solidFill>
                <a:latin typeface="Times New Roman" pitchFamily="18" charset="0"/>
                <a:ea typeface="+mn-ea"/>
                <a:cs typeface="+mn-cs"/>
              </a:rPr>
              <a:t> Later, I poll the students for their numbers. Have done this for many years in my </a:t>
            </a:r>
            <a:r>
              <a:rPr lang="en-US" sz="1000" kern="1200" dirty="0" err="1" smtClean="0">
                <a:solidFill>
                  <a:schemeClr val="tx1"/>
                </a:solidFill>
                <a:latin typeface="Times New Roman" pitchFamily="18" charset="0"/>
                <a:ea typeface="+mn-ea"/>
                <a:cs typeface="+mn-cs"/>
              </a:rPr>
              <a:t>proj</a:t>
            </a:r>
            <a:r>
              <a:rPr lang="en-US" sz="1000" kern="1200" dirty="0" smtClean="0">
                <a:solidFill>
                  <a:schemeClr val="tx1"/>
                </a:solidFill>
                <a:latin typeface="Times New Roman" pitchFamily="18" charset="0"/>
                <a:ea typeface="+mn-ea"/>
                <a:cs typeface="+mn-cs"/>
              </a:rPr>
              <a:t> mgt elective when doing risk. Always get very large range on high and on low. This makes the point that need to agree on what high and low are in advance and not assume everyone has same definition. Poll range is exaggerated because I don’t give a specific context but it gets the point across well. Have done this also with execs from one company and even then range of answers was large. When teaching project mgt, I follow up with fact that Intel don’t allow use of High, Medium, Low but force people to state actual %. Of course this is still an estimate but at least it avoids people having different internal </a:t>
            </a:r>
            <a:r>
              <a:rPr lang="en-US" sz="1000" kern="1200" dirty="0" err="1" smtClean="0">
                <a:solidFill>
                  <a:schemeClr val="tx1"/>
                </a:solidFill>
                <a:latin typeface="Times New Roman" pitchFamily="18" charset="0"/>
                <a:ea typeface="+mn-ea"/>
                <a:cs typeface="+mn-cs"/>
              </a:rPr>
              <a:t>defns</a:t>
            </a:r>
            <a:r>
              <a:rPr lang="en-US" sz="1000" kern="1200" dirty="0" smtClean="0">
                <a:solidFill>
                  <a:schemeClr val="tx1"/>
                </a:solidFill>
                <a:latin typeface="Times New Roman" pitchFamily="18" charset="0"/>
                <a:ea typeface="+mn-ea"/>
                <a:cs typeface="+mn-cs"/>
              </a:rPr>
              <a:t>. </a:t>
            </a:r>
          </a:p>
          <a:p>
            <a:pPr lvl="1">
              <a:buFont typeface="Arial" pitchFamily="34" charset="0"/>
              <a:buChar char="•"/>
            </a:pPr>
            <a:r>
              <a:rPr lang="en-US" sz="1000" kern="1200" dirty="0" smtClean="0">
                <a:solidFill>
                  <a:schemeClr val="tx1"/>
                </a:solidFill>
                <a:latin typeface="Times New Roman" pitchFamily="18" charset="0"/>
                <a:ea typeface="+mn-ea"/>
                <a:cs typeface="+mn-cs"/>
              </a:rPr>
              <a:t> I come back to the high, medium, low % when discussing the vulnerability map / risk assessment matrix.</a:t>
            </a:r>
            <a:endParaRPr lang="en-US" dirty="0" smtClean="0"/>
          </a:p>
          <a:p>
            <a:pPr>
              <a:defRPr/>
            </a:pPr>
            <a:endParaRPr lang="en-US" dirty="0" smtClean="0"/>
          </a:p>
        </p:txBody>
      </p:sp>
      <p:sp>
        <p:nvSpPr>
          <p:cNvPr id="70662"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78851" name="Rectangle 3"/>
          <p:cNvSpPr>
            <a:spLocks noGrp="1" noChangeArrowheads="1"/>
          </p:cNvSpPr>
          <p:nvPr>
            <p:ph type="dt" sz="quarter" idx="1"/>
          </p:nvPr>
        </p:nvSpPr>
        <p:spPr>
          <a:noFill/>
        </p:spPr>
        <p:txBody>
          <a:bodyPr/>
          <a:lstStyle/>
          <a:p>
            <a:pPr defTabSz="976502"/>
            <a:fld id="{1FBF6231-0B1D-4AC4-A14B-A96EAA5D15CB}" type="datetime1">
              <a:rPr lang="en-US" smtClean="0"/>
              <a:pPr defTabSz="976502"/>
              <a:t>2/28/2011</a:t>
            </a:fld>
            <a:endParaRPr lang="en-US" dirty="0" smtClean="0"/>
          </a:p>
        </p:txBody>
      </p:sp>
      <p:sp>
        <p:nvSpPr>
          <p:cNvPr id="7885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78853" name="Rectangle 2"/>
          <p:cNvSpPr>
            <a:spLocks noGrp="1" noRot="1" noChangeAspect="1" noChangeArrowheads="1" noTextEdit="1"/>
          </p:cNvSpPr>
          <p:nvPr>
            <p:ph type="sldImg"/>
          </p:nvPr>
        </p:nvSpPr>
        <p:spPr>
          <a:ln/>
        </p:spPr>
      </p:sp>
      <p:sp>
        <p:nvSpPr>
          <p:cNvPr id="78854" name="Rectangle 3"/>
          <p:cNvSpPr>
            <a:spLocks noGrp="1" noChangeArrowheads="1"/>
          </p:cNvSpPr>
          <p:nvPr>
            <p:ph type="body" idx="1"/>
          </p:nvPr>
        </p:nvSpPr>
        <p:spPr>
          <a:noFill/>
          <a:ln/>
        </p:spPr>
        <p:txBody>
          <a:bodyPr/>
          <a:lstStyle/>
          <a:p>
            <a:r>
              <a:rPr lang="en-US" dirty="0" smtClean="0"/>
              <a:t>Newer examples:</a:t>
            </a:r>
          </a:p>
          <a:p>
            <a:pPr>
              <a:buFontTx/>
              <a:buChar char="-"/>
            </a:pPr>
            <a:r>
              <a:rPr lang="en-US" baseline="0" dirty="0" smtClean="0"/>
              <a:t> Toyota break pedal risk mgt</a:t>
            </a:r>
          </a:p>
          <a:p>
            <a:r>
              <a:rPr lang="en-US" sz="1000" kern="1200" dirty="0" smtClean="0">
                <a:solidFill>
                  <a:schemeClr val="tx1"/>
                </a:solidFill>
                <a:latin typeface="Times New Roman" pitchFamily="18" charset="0"/>
                <a:ea typeface="+mn-ea"/>
                <a:cs typeface="+mn-cs"/>
              </a:rPr>
              <a:t>-  Brian T: </a:t>
            </a:r>
            <a:r>
              <a:rPr lang="en-US" sz="1000" kern="1200" dirty="0" err="1" smtClean="0">
                <a:solidFill>
                  <a:schemeClr val="tx1"/>
                </a:solidFill>
                <a:latin typeface="Times New Roman" pitchFamily="18" charset="0"/>
                <a:ea typeface="+mn-ea"/>
                <a:cs typeface="+mn-cs"/>
              </a:rPr>
              <a:t>Genzyme</a:t>
            </a:r>
            <a:r>
              <a:rPr lang="en-US" sz="1000" kern="1200" dirty="0" smtClean="0">
                <a:solidFill>
                  <a:schemeClr val="tx1"/>
                </a:solidFill>
                <a:latin typeface="Times New Roman" pitchFamily="18" charset="0"/>
                <a:ea typeface="+mn-ea"/>
                <a:cs typeface="+mn-cs"/>
              </a:rPr>
              <a:t> 2009 incident fairly extensively in my class. See two articles in </a:t>
            </a:r>
            <a:r>
              <a:rPr lang="en-US" sz="1000" kern="1200" dirty="0" err="1" smtClean="0">
                <a:solidFill>
                  <a:schemeClr val="tx1"/>
                </a:solidFill>
                <a:latin typeface="Times New Roman" pitchFamily="18" charset="0"/>
                <a:ea typeface="+mn-ea"/>
                <a:cs typeface="+mn-cs"/>
              </a:rPr>
              <a:t>dropbox</a:t>
            </a:r>
            <a:r>
              <a:rPr lang="en-US" sz="1000" kern="1200" dirty="0" smtClean="0">
                <a:solidFill>
                  <a:schemeClr val="tx1"/>
                </a:solidFill>
                <a:latin typeface="Times New Roman" pitchFamily="18" charset="0"/>
                <a:ea typeface="+mn-ea"/>
                <a:cs typeface="+mn-cs"/>
              </a:rPr>
              <a:t>. Also, discussed at some length in one of the two chapters I put in (OperationalStrategiesDisruptionsPREPRESSDRAFT.pdf – chapter number says 1 but only because I don’t know the actual chapter number yet.) Two of my students worked at </a:t>
            </a:r>
            <a:r>
              <a:rPr lang="en-US" sz="1000" kern="1200" dirty="0" err="1" smtClean="0">
                <a:solidFill>
                  <a:schemeClr val="tx1"/>
                </a:solidFill>
                <a:latin typeface="Times New Roman" pitchFamily="18" charset="0"/>
                <a:ea typeface="+mn-ea"/>
                <a:cs typeface="+mn-cs"/>
              </a:rPr>
              <a:t>Genzyme</a:t>
            </a:r>
            <a:r>
              <a:rPr lang="en-US" sz="1000" kern="1200" dirty="0" smtClean="0">
                <a:solidFill>
                  <a:schemeClr val="tx1"/>
                </a:solidFill>
                <a:latin typeface="Times New Roman" pitchFamily="18" charset="0"/>
                <a:ea typeface="+mn-ea"/>
                <a:cs typeface="+mn-cs"/>
              </a:rPr>
              <a:t> over the summer and they added a lot of richness to the discussion.  </a:t>
            </a:r>
            <a:r>
              <a:rPr lang="en-US" sz="1000" kern="1200" dirty="0" err="1" smtClean="0">
                <a:solidFill>
                  <a:schemeClr val="tx1"/>
                </a:solidFill>
                <a:latin typeface="Times New Roman" pitchFamily="18" charset="0"/>
                <a:ea typeface="+mn-ea"/>
                <a:cs typeface="+mn-cs"/>
              </a:rPr>
              <a:t>Sanofi</a:t>
            </a:r>
            <a:r>
              <a:rPr lang="en-US" sz="1000" kern="1200" dirty="0" smtClean="0">
                <a:solidFill>
                  <a:schemeClr val="tx1"/>
                </a:solidFill>
                <a:latin typeface="Times New Roman" pitchFamily="18" charset="0"/>
                <a:ea typeface="+mn-ea"/>
                <a:cs typeface="+mn-cs"/>
              </a:rPr>
              <a:t> acquired </a:t>
            </a:r>
            <a:r>
              <a:rPr lang="en-US" sz="1000" kern="1200" dirty="0" err="1" smtClean="0">
                <a:solidFill>
                  <a:schemeClr val="tx1"/>
                </a:solidFill>
                <a:latin typeface="Times New Roman" pitchFamily="18" charset="0"/>
                <a:ea typeface="+mn-ea"/>
                <a:cs typeface="+mn-cs"/>
              </a:rPr>
              <a:t>Genzyme</a:t>
            </a:r>
            <a:r>
              <a:rPr lang="en-US" sz="1000" kern="1200" dirty="0" smtClean="0">
                <a:solidFill>
                  <a:schemeClr val="tx1"/>
                </a:solidFill>
                <a:latin typeface="Times New Roman" pitchFamily="18" charset="0"/>
                <a:ea typeface="+mn-ea"/>
                <a:cs typeface="+mn-cs"/>
              </a:rPr>
              <a:t> last week (after protracted takeover bid.). Folks in </a:t>
            </a:r>
            <a:r>
              <a:rPr lang="en-US" sz="1000" kern="1200" dirty="0" err="1" smtClean="0">
                <a:solidFill>
                  <a:schemeClr val="tx1"/>
                </a:solidFill>
                <a:latin typeface="Times New Roman" pitchFamily="18" charset="0"/>
                <a:ea typeface="+mn-ea"/>
                <a:cs typeface="+mn-cs"/>
              </a:rPr>
              <a:t>Genyzme</a:t>
            </a:r>
            <a:r>
              <a:rPr lang="en-US" sz="1000" kern="1200" dirty="0" smtClean="0">
                <a:solidFill>
                  <a:schemeClr val="tx1"/>
                </a:solidFill>
                <a:latin typeface="Times New Roman" pitchFamily="18" charset="0"/>
                <a:ea typeface="+mn-ea"/>
                <a:cs typeface="+mn-cs"/>
              </a:rPr>
              <a:t> believe that if disruption had not happened, then stock price would not have dropped so much and company would not have been in play. They don’t necessarily admit that publicly but that is apparently a common view. One of things that is mentioned in the articles and my chapter is that </a:t>
            </a:r>
            <a:r>
              <a:rPr lang="en-US" sz="1000" kern="1200" dirty="0" err="1" smtClean="0">
                <a:solidFill>
                  <a:schemeClr val="tx1"/>
                </a:solidFill>
                <a:latin typeface="Times New Roman" pitchFamily="18" charset="0"/>
                <a:ea typeface="+mn-ea"/>
                <a:cs typeface="+mn-cs"/>
              </a:rPr>
              <a:t>Genzyme’s</a:t>
            </a:r>
            <a:r>
              <a:rPr lang="en-US" sz="1000" kern="1200" dirty="0" smtClean="0">
                <a:solidFill>
                  <a:schemeClr val="tx1"/>
                </a:solidFill>
                <a:latin typeface="Times New Roman" pitchFamily="18" charset="0"/>
                <a:ea typeface="+mn-ea"/>
                <a:cs typeface="+mn-cs"/>
              </a:rPr>
              <a:t> inventory stockpile was drawn down because they were using capacity to produce a third drug (</a:t>
            </a:r>
            <a:r>
              <a:rPr lang="en-US" sz="1000" kern="1200" dirty="0" err="1" smtClean="0">
                <a:solidFill>
                  <a:schemeClr val="tx1"/>
                </a:solidFill>
                <a:latin typeface="Times New Roman" pitchFamily="18" charset="0"/>
                <a:ea typeface="+mn-ea"/>
                <a:cs typeface="+mn-cs"/>
              </a:rPr>
              <a:t>Myozyme</a:t>
            </a:r>
            <a:r>
              <a:rPr lang="en-US" sz="1000" kern="1200" dirty="0" smtClean="0">
                <a:solidFill>
                  <a:schemeClr val="tx1"/>
                </a:solidFill>
                <a:latin typeface="Times New Roman" pitchFamily="18" charset="0"/>
                <a:ea typeface="+mn-ea"/>
                <a:cs typeface="+mn-cs"/>
              </a:rPr>
              <a:t>). This left them at heightened risk of disruption. Interestingly (and I only learned this a few days ago after my two students interviewed an ops person at </a:t>
            </a:r>
            <a:r>
              <a:rPr lang="en-US" sz="1000" kern="1200" dirty="0" err="1" smtClean="0">
                <a:solidFill>
                  <a:schemeClr val="tx1"/>
                </a:solidFill>
                <a:latin typeface="Times New Roman" pitchFamily="18" charset="0"/>
                <a:ea typeface="+mn-ea"/>
                <a:cs typeface="+mn-cs"/>
              </a:rPr>
              <a:t>genzyme</a:t>
            </a:r>
            <a:r>
              <a:rPr lang="en-US" sz="1000" kern="1200" dirty="0" smtClean="0">
                <a:solidFill>
                  <a:schemeClr val="tx1"/>
                </a:solidFill>
                <a:latin typeface="Times New Roman" pitchFamily="18" charset="0"/>
                <a:ea typeface="+mn-ea"/>
                <a:cs typeface="+mn-cs"/>
              </a:rPr>
              <a:t>), </a:t>
            </a:r>
            <a:r>
              <a:rPr lang="en-US" sz="1000" kern="1200" dirty="0" err="1" smtClean="0">
                <a:solidFill>
                  <a:schemeClr val="tx1"/>
                </a:solidFill>
                <a:latin typeface="Times New Roman" pitchFamily="18" charset="0"/>
                <a:ea typeface="+mn-ea"/>
                <a:cs typeface="+mn-cs"/>
              </a:rPr>
              <a:t>Genzyme</a:t>
            </a:r>
            <a:r>
              <a:rPr lang="en-US" sz="1000" kern="1200" dirty="0" smtClean="0">
                <a:solidFill>
                  <a:schemeClr val="tx1"/>
                </a:solidFill>
                <a:latin typeface="Times New Roman" pitchFamily="18" charset="0"/>
                <a:ea typeface="+mn-ea"/>
                <a:cs typeface="+mn-cs"/>
              </a:rPr>
              <a:t> would do the same thing again – i.e., draw down the stockpile to allow production of </a:t>
            </a:r>
            <a:r>
              <a:rPr lang="en-US" sz="1000" kern="1200" dirty="0" err="1" smtClean="0">
                <a:solidFill>
                  <a:schemeClr val="tx1"/>
                </a:solidFill>
                <a:latin typeface="Times New Roman" pitchFamily="18" charset="0"/>
                <a:ea typeface="+mn-ea"/>
                <a:cs typeface="+mn-cs"/>
              </a:rPr>
              <a:t>Myozyme</a:t>
            </a:r>
            <a:r>
              <a:rPr lang="en-US" sz="1000" kern="1200" dirty="0" smtClean="0">
                <a:solidFill>
                  <a:schemeClr val="tx1"/>
                </a:solidFill>
                <a:latin typeface="Times New Roman" pitchFamily="18" charset="0"/>
                <a:ea typeface="+mn-ea"/>
                <a:cs typeface="+mn-cs"/>
              </a:rPr>
              <a:t>. </a:t>
            </a:r>
            <a:r>
              <a:rPr lang="en-US" sz="1000" kern="1200" dirty="0" err="1" smtClean="0">
                <a:solidFill>
                  <a:schemeClr val="tx1"/>
                </a:solidFill>
                <a:latin typeface="Times New Roman" pitchFamily="18" charset="0"/>
                <a:ea typeface="+mn-ea"/>
                <a:cs typeface="+mn-cs"/>
              </a:rPr>
              <a:t>Myozyme</a:t>
            </a:r>
            <a:r>
              <a:rPr lang="en-US" sz="1000" kern="1200" dirty="0" smtClean="0">
                <a:solidFill>
                  <a:schemeClr val="tx1"/>
                </a:solidFill>
                <a:latin typeface="Times New Roman" pitchFamily="18" charset="0"/>
                <a:ea typeface="+mn-ea"/>
                <a:cs typeface="+mn-cs"/>
              </a:rPr>
              <a:t> was a new drug that targeted a life-threatening condition whereas other two drugs were for serious but not life-threatening conditions (in the short/medium-term). Folks at </a:t>
            </a:r>
            <a:r>
              <a:rPr lang="en-US" sz="1000" kern="1200" dirty="0" err="1" smtClean="0">
                <a:solidFill>
                  <a:schemeClr val="tx1"/>
                </a:solidFill>
                <a:latin typeface="Times New Roman" pitchFamily="18" charset="0"/>
                <a:ea typeface="+mn-ea"/>
                <a:cs typeface="+mn-cs"/>
              </a:rPr>
              <a:t>Genzyme</a:t>
            </a:r>
            <a:r>
              <a:rPr lang="en-US" sz="1000" kern="1200" dirty="0" smtClean="0">
                <a:solidFill>
                  <a:schemeClr val="tx1"/>
                </a:solidFill>
                <a:latin typeface="Times New Roman" pitchFamily="18" charset="0"/>
                <a:ea typeface="+mn-ea"/>
                <a:cs typeface="+mn-cs"/>
              </a:rPr>
              <a:t> felt that of the two risks: delaying introduction / ramp up of life-saving drug was a worse risk than drawing down the stockpile of other drugs. Students in class had a quite different view of </a:t>
            </a:r>
            <a:r>
              <a:rPr lang="en-US" sz="1000" kern="1200" dirty="0" err="1" smtClean="0">
                <a:solidFill>
                  <a:schemeClr val="tx1"/>
                </a:solidFill>
                <a:latin typeface="Times New Roman" pitchFamily="18" charset="0"/>
                <a:ea typeface="+mn-ea"/>
                <a:cs typeface="+mn-cs"/>
              </a:rPr>
              <a:t>Genzyme’s</a:t>
            </a:r>
            <a:r>
              <a:rPr lang="en-US" sz="1000" kern="1200" dirty="0" smtClean="0">
                <a:solidFill>
                  <a:schemeClr val="tx1"/>
                </a:solidFill>
                <a:latin typeface="Times New Roman" pitchFamily="18" charset="0"/>
                <a:ea typeface="+mn-ea"/>
                <a:cs typeface="+mn-cs"/>
              </a:rPr>
              <a:t> preparedness when then they learned about that trade-off.</a:t>
            </a:r>
          </a:p>
          <a:p>
            <a:pPr>
              <a:buFontTx/>
              <a:buChar char="-"/>
            </a:pPr>
            <a:endParaRPr lang="en-US" dirty="0" smtClean="0"/>
          </a:p>
          <a:p>
            <a:endParaRPr lang="en-US" dirty="0" smtClean="0"/>
          </a:p>
          <a:p>
            <a:r>
              <a:rPr lang="en-US" dirty="0" smtClean="0"/>
              <a:t>Older examples:</a:t>
            </a:r>
          </a:p>
          <a:p>
            <a:pPr marL="800100" lvl="1" indent="-342900"/>
            <a:r>
              <a:rPr lang="en-US" i="1" dirty="0" smtClean="0"/>
              <a:t>Sunday May 4, 2003: tornado hits P&amp;G Pringles plant in Jackson, </a:t>
            </a:r>
            <a:r>
              <a:rPr lang="en-US" i="1" dirty="0" err="1" smtClean="0"/>
              <a:t>Tenessee</a:t>
            </a:r>
            <a:endParaRPr lang="en-US" i="1" dirty="0" smtClean="0"/>
          </a:p>
          <a:p>
            <a:pPr marL="800100" lvl="1" indent="-342900"/>
            <a:r>
              <a:rPr lang="en-US" i="1" dirty="0" smtClean="0"/>
              <a:t>March 17, 2000: lightning hits Phillips semiconductor plant in Albuquerque, New Mexico. Nokia v. Ericson</a:t>
            </a:r>
          </a:p>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80899" name="Rectangle 3"/>
          <p:cNvSpPr>
            <a:spLocks noGrp="1" noChangeArrowheads="1"/>
          </p:cNvSpPr>
          <p:nvPr>
            <p:ph type="dt" sz="quarter" idx="1"/>
          </p:nvPr>
        </p:nvSpPr>
        <p:spPr>
          <a:noFill/>
        </p:spPr>
        <p:txBody>
          <a:bodyPr/>
          <a:lstStyle/>
          <a:p>
            <a:pPr defTabSz="976502"/>
            <a:fld id="{021D0732-D66A-4C11-BB71-FEF17C18604E}" type="datetime1">
              <a:rPr lang="en-US" smtClean="0"/>
              <a:pPr defTabSz="976502"/>
              <a:t>2/28/2011</a:t>
            </a:fld>
            <a:endParaRPr lang="en-US" dirty="0" smtClean="0"/>
          </a:p>
        </p:txBody>
      </p:sp>
      <p:sp>
        <p:nvSpPr>
          <p:cNvPr id="80900"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80901" name="Rectangle 2"/>
          <p:cNvSpPr>
            <a:spLocks noGrp="1" noRot="1" noChangeAspect="1" noChangeArrowheads="1" noTextEdit="1"/>
          </p:cNvSpPr>
          <p:nvPr>
            <p:ph type="sldImg"/>
          </p:nvPr>
        </p:nvSpPr>
        <p:spPr>
          <a:ln/>
        </p:spPr>
      </p:sp>
      <p:sp>
        <p:nvSpPr>
          <p:cNvPr id="80902" name="Rectangle 3"/>
          <p:cNvSpPr>
            <a:spLocks noGrp="1" noChangeArrowheads="1"/>
          </p:cNvSpPr>
          <p:nvPr>
            <p:ph type="body" idx="1"/>
          </p:nvPr>
        </p:nvSpPr>
        <p:spPr>
          <a:noFill/>
          <a:ln/>
        </p:spPr>
        <p:txBody>
          <a:bodyPr/>
          <a:lstStyle/>
          <a:p>
            <a:r>
              <a:rPr lang="en-US" smtClean="0"/>
              <a:t>Give examples:</a:t>
            </a:r>
          </a:p>
          <a:p>
            <a:r>
              <a:rPr lang="en-US" smtClean="0"/>
              <a:t>1. Grainger keeps back-up generators in case of power failures</a:t>
            </a:r>
          </a:p>
          <a:p>
            <a:r>
              <a:rPr lang="en-US" smtClean="0"/>
              <a:t>2. Amazon has centralized warehouse minimizing safety stock; allocation flexibility (real option)</a:t>
            </a:r>
          </a:p>
          <a:p>
            <a:r>
              <a:rPr lang="en-US" smtClean="0"/>
              <a:t>3. Bose BB contracts; insurance</a:t>
            </a:r>
          </a:p>
          <a:p>
            <a:r>
              <a:rPr lang="en-US" smtClean="0"/>
              <a:t>4. typical OM</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81923" name="Rectangle 3"/>
          <p:cNvSpPr>
            <a:spLocks noGrp="1" noChangeArrowheads="1"/>
          </p:cNvSpPr>
          <p:nvPr>
            <p:ph type="dt" sz="quarter" idx="1"/>
          </p:nvPr>
        </p:nvSpPr>
        <p:spPr>
          <a:noFill/>
        </p:spPr>
        <p:txBody>
          <a:bodyPr/>
          <a:lstStyle/>
          <a:p>
            <a:pPr defTabSz="976502"/>
            <a:fld id="{E02EC2F8-B09F-4129-9252-68D5428AB6F4}" type="datetime1">
              <a:rPr lang="en-US" smtClean="0"/>
              <a:pPr defTabSz="976502"/>
              <a:t>2/28/2011</a:t>
            </a:fld>
            <a:endParaRPr lang="en-US" dirty="0" smtClean="0"/>
          </a:p>
        </p:txBody>
      </p:sp>
      <p:sp>
        <p:nvSpPr>
          <p:cNvPr id="81924" name="Rectangle 6"/>
          <p:cNvSpPr>
            <a:spLocks noGrp="1" noChangeArrowheads="1"/>
          </p:cNvSpPr>
          <p:nvPr>
            <p:ph type="ftr" sz="quarter" idx="4"/>
          </p:nvPr>
        </p:nvSpPr>
        <p:spPr>
          <a:noFill/>
        </p:spPr>
        <p:txBody>
          <a:bodyPr/>
          <a:lstStyle/>
          <a:p>
            <a:pPr defTabSz="976502"/>
            <a:r>
              <a:rPr lang="en-US" dirty="0" smtClean="0"/>
              <a:t>© Van Mieghem</a:t>
            </a:r>
          </a:p>
        </p:txBody>
      </p:sp>
      <p:sp>
        <p:nvSpPr>
          <p:cNvPr id="81925" name="Rectangle 7"/>
          <p:cNvSpPr>
            <a:spLocks noGrp="1" noChangeArrowheads="1"/>
          </p:cNvSpPr>
          <p:nvPr>
            <p:ph type="sldNum" sz="quarter" idx="5"/>
          </p:nvPr>
        </p:nvSpPr>
        <p:spPr>
          <a:noFill/>
        </p:spPr>
        <p:txBody>
          <a:bodyPr/>
          <a:lstStyle/>
          <a:p>
            <a:pPr defTabSz="976502"/>
            <a:fld id="{18B98E1A-3D87-4F24-9CF3-560AD2AA63C3}" type="slidenum">
              <a:rPr lang="en-US" smtClean="0"/>
              <a:pPr defTabSz="976502"/>
              <a:t>14</a:t>
            </a:fld>
            <a:endParaRPr lang="en-US" dirty="0" smtClean="0"/>
          </a:p>
        </p:txBody>
      </p:sp>
      <p:sp>
        <p:nvSpPr>
          <p:cNvPr id="81926" name="Rectangle 2"/>
          <p:cNvSpPr>
            <a:spLocks noGrp="1" noRot="1" noChangeAspect="1" noChangeArrowheads="1" noTextEdit="1"/>
          </p:cNvSpPr>
          <p:nvPr>
            <p:ph type="sldImg"/>
          </p:nvPr>
        </p:nvSpPr>
        <p:spPr>
          <a:ln/>
        </p:spPr>
      </p:sp>
      <p:sp>
        <p:nvSpPr>
          <p:cNvPr id="81927" name="Rectangle 3"/>
          <p:cNvSpPr>
            <a:spLocks noGrp="1" noChangeArrowheads="1"/>
          </p:cNvSpPr>
          <p:nvPr>
            <p:ph type="body" idx="1"/>
          </p:nvPr>
        </p:nvSpPr>
        <p:spPr>
          <a:noFill/>
          <a:ln/>
        </p:spPr>
        <p:txBody>
          <a:bodyPr/>
          <a:lstStyle/>
          <a:p>
            <a:pPr marL="235481" indent="-235481">
              <a:lnSpc>
                <a:spcPct val="90000"/>
              </a:lnSpc>
            </a:pPr>
            <a:r>
              <a:rPr lang="en-US" dirty="0" smtClean="0"/>
              <a:t>Contracts for outsourcing:</a:t>
            </a:r>
          </a:p>
          <a:p>
            <a:pPr marL="235481" indent="-235481">
              <a:lnSpc>
                <a:spcPct val="90000"/>
              </a:lnSpc>
            </a:pPr>
            <a:r>
              <a:rPr lang="en-US" dirty="0" smtClean="0"/>
              <a:t>The two most common pricing choices-costs plus and gain sharing—have more often destroyed value than created it.</a:t>
            </a:r>
          </a:p>
          <a:p>
            <a:pPr marL="235481" indent="-235481">
              <a:lnSpc>
                <a:spcPct val="90000"/>
              </a:lnSpc>
            </a:pPr>
            <a:r>
              <a:rPr lang="en-US" i="1" dirty="0" smtClean="0"/>
              <a:t>What is it?  And Why?</a:t>
            </a:r>
          </a:p>
          <a:p>
            <a:pPr marL="235481" indent="-235481">
              <a:lnSpc>
                <a:spcPct val="90000"/>
              </a:lnSpc>
              <a:buFontTx/>
              <a:buAutoNum type="arabicPeriod"/>
            </a:pPr>
            <a:r>
              <a:rPr lang="en-US" dirty="0" smtClean="0"/>
              <a:t>Cost-plus (aka time-and-materials): customers agree to reimburse contractors for their total costs and also to pay whatever sum will give them their desired profit margin.  Many contract </a:t>
            </a:r>
            <a:r>
              <a:rPr lang="en-US" dirty="0" err="1" smtClean="0"/>
              <a:t>mfgs</a:t>
            </a:r>
            <a:r>
              <a:rPr lang="en-US" dirty="0" smtClean="0"/>
              <a:t> use this.  Problem: providers lack incentive to reduce costs. </a:t>
            </a:r>
            <a:r>
              <a:rPr lang="en-US" i="1" dirty="0" smtClean="0"/>
              <a:t>Lilly said this was the downside of using modular builders: no bidding so it comes out more expensive (20 – 30%).</a:t>
            </a:r>
            <a:endParaRPr lang="en-US" dirty="0" smtClean="0"/>
          </a:p>
          <a:p>
            <a:pPr marL="235481" indent="-235481">
              <a:lnSpc>
                <a:spcPct val="90000"/>
              </a:lnSpc>
              <a:buFontTx/>
              <a:buAutoNum type="arabicPeriod"/>
            </a:pPr>
            <a:r>
              <a:rPr lang="en-US" dirty="0" smtClean="0"/>
              <a:t>Gain sharing: parties agree on the baseline cost of providing a service. If actual cost is higher, provider receives the difference. If actual cost are lower, difference is split between the two parties in an agreed ratio.  Problem: most expensive contract to negotiate and monitor b/c parties have to define and accept precise cost projections for every situation.  Later blaming negotiations are almost inevitable when actual costs are higher.</a:t>
            </a:r>
          </a:p>
          <a:p>
            <a:pPr marL="235481" indent="-235481">
              <a:lnSpc>
                <a:spcPct val="90000"/>
              </a:lnSpc>
              <a:buFontTx/>
              <a:buAutoNum type="arabicPeriod"/>
            </a:pPr>
            <a:r>
              <a:rPr lang="en-US" dirty="0" smtClean="0"/>
              <a:t>Both contracts also extract a price from the contractor by revealing their costs and profits and thus betraying their future negotiating position.</a:t>
            </a:r>
          </a:p>
          <a:p>
            <a:pPr marL="235481" indent="-235481">
              <a:lnSpc>
                <a:spcPct val="90000"/>
              </a:lnSpc>
              <a:buFontTx/>
              <a:buAutoNum type="arabicPeriod"/>
            </a:pPr>
            <a:endParaRPr lang="en-US" dirty="0" smtClean="0"/>
          </a:p>
          <a:p>
            <a:pPr marL="235481" indent="-235481">
              <a:lnSpc>
                <a:spcPct val="90000"/>
              </a:lnSpc>
            </a:pPr>
            <a:r>
              <a:rPr lang="en-US" dirty="0" smtClean="0"/>
              <a:t>Fixed-price contracts are a better option: </a:t>
            </a:r>
          </a:p>
          <a:p>
            <a:pPr marL="235481" indent="-235481">
              <a:lnSpc>
                <a:spcPct val="90000"/>
              </a:lnSpc>
              <a:buFontTx/>
              <a:buChar char="•"/>
            </a:pPr>
            <a:r>
              <a:rPr lang="en-US" dirty="0" smtClean="0"/>
              <a:t>providers keep rewards from innovation.  (European airlines set fixed prices for catering services.)</a:t>
            </a:r>
          </a:p>
          <a:p>
            <a:pPr marL="235481" indent="-235481">
              <a:lnSpc>
                <a:spcPct val="90000"/>
              </a:lnSpc>
              <a:buFontTx/>
              <a:buChar char="•"/>
            </a:pPr>
            <a:r>
              <a:rPr lang="en-US" dirty="0" smtClean="0"/>
              <a:t>Less costly to negotiate and no monitoring needed</a:t>
            </a:r>
          </a:p>
          <a:p>
            <a:pPr marL="235481" indent="-235481">
              <a:lnSpc>
                <a:spcPct val="90000"/>
              </a:lnSpc>
              <a:buFontTx/>
              <a:buChar char="•"/>
            </a:pPr>
            <a:r>
              <a:rPr lang="en-US" dirty="0" smtClean="0"/>
              <a:t>Its problem is the difficulty of developing a strong understanding of the actual costs in advance.</a:t>
            </a:r>
          </a:p>
          <a:p>
            <a:pPr marL="235481" indent="-235481">
              <a:lnSpc>
                <a:spcPct val="90000"/>
              </a:lnSpc>
              <a:buFontTx/>
              <a:buChar char="•"/>
            </a:pPr>
            <a:endParaRPr lang="en-US" dirty="0" smtClean="0"/>
          </a:p>
          <a:p>
            <a:pPr marL="235481" indent="-235481">
              <a:lnSpc>
                <a:spcPct val="90000"/>
              </a:lnSpc>
            </a:pPr>
            <a:r>
              <a:rPr lang="en-US" dirty="0" smtClean="0"/>
              <a:t>In the Bose case, we first look at price-only contracts, and then consider some </a:t>
            </a:r>
            <a:r>
              <a:rPr lang="en-US" b="1" dirty="0" smtClean="0"/>
              <a:t>more complex or structured contracts</a:t>
            </a:r>
            <a:r>
              <a:rPr lang="en-US" dirty="0" smtClean="0"/>
              <a:t>, such as buy-back contracts.</a:t>
            </a:r>
          </a:p>
          <a:p>
            <a:pPr marL="235481" indent="-235481">
              <a:lnSpc>
                <a:spcPct val="90000"/>
              </a:lnSpc>
            </a:pPr>
            <a:endParaRPr lang="en-US" dirty="0" smtClean="0"/>
          </a:p>
          <a:p>
            <a:pPr marL="235481" indent="-235481">
              <a:lnSpc>
                <a:spcPct val="90000"/>
              </a:lnSpc>
            </a:pPr>
            <a:r>
              <a:rPr lang="en-US" dirty="0" smtClean="0"/>
              <a:t>Other structured contracts include:</a:t>
            </a:r>
          </a:p>
          <a:p>
            <a:pPr marL="235481" indent="-235481">
              <a:lnSpc>
                <a:spcPct val="90000"/>
              </a:lnSpc>
              <a:spcBef>
                <a:spcPct val="0"/>
              </a:spcBef>
              <a:buFontTx/>
              <a:buChar char="•"/>
            </a:pPr>
            <a:r>
              <a:rPr lang="en-US" dirty="0" smtClean="0"/>
              <a:t>two-part tariff</a:t>
            </a:r>
          </a:p>
          <a:p>
            <a:pPr marL="235481" indent="-235481">
              <a:lnSpc>
                <a:spcPct val="90000"/>
              </a:lnSpc>
              <a:spcBef>
                <a:spcPct val="0"/>
              </a:spcBef>
              <a:buFontTx/>
              <a:buChar char="•"/>
            </a:pPr>
            <a:r>
              <a:rPr lang="en-US" dirty="0" smtClean="0"/>
              <a:t>profit sharing</a:t>
            </a:r>
          </a:p>
          <a:p>
            <a:pPr marL="235481" indent="-235481">
              <a:lnSpc>
                <a:spcPct val="90000"/>
              </a:lnSpc>
              <a:spcBef>
                <a:spcPct val="0"/>
              </a:spcBef>
              <a:buFontTx/>
              <a:buChar char="•"/>
            </a:pPr>
            <a:r>
              <a:rPr lang="en-US" dirty="0" smtClean="0"/>
              <a:t>Franchising</a:t>
            </a:r>
          </a:p>
          <a:p>
            <a:pPr marL="235481" indent="-235481">
              <a:lnSpc>
                <a:spcPct val="90000"/>
              </a:lnSpc>
              <a:spcBef>
                <a:spcPct val="0"/>
              </a:spcBef>
              <a:buFontTx/>
              <a:buChar char="•"/>
            </a:pPr>
            <a:r>
              <a:rPr lang="en-US" dirty="0" smtClean="0"/>
              <a:t>quantity forcing, quantity-flexibility contracts</a:t>
            </a:r>
          </a:p>
          <a:p>
            <a:pPr marL="235481" indent="-235481">
              <a:lnSpc>
                <a:spcPct val="90000"/>
              </a:lnSpc>
              <a:buFontTx/>
              <a:buChar char="•"/>
            </a:pPr>
            <a:r>
              <a:rPr lang="en-US" dirty="0" smtClean="0"/>
              <a:t>revenue sharing</a:t>
            </a:r>
          </a:p>
          <a:p>
            <a:pPr marL="235481" indent="-235481">
              <a:lnSpc>
                <a:spcPct val="90000"/>
              </a:lnSpc>
              <a:buFontTx/>
              <a:buChar char="•"/>
            </a:pPr>
            <a:r>
              <a:rPr lang="en-US" dirty="0" smtClean="0"/>
              <a:t>Performance based logistics (Morris Cohen &amp; defense) – see next</a:t>
            </a:r>
          </a:p>
          <a:p>
            <a:pPr marL="235481" indent="-235481">
              <a:lnSpc>
                <a:spcPct val="90000"/>
              </a:lnSpc>
              <a:buFontTx/>
              <a:buChar char="•"/>
            </a:pPr>
            <a:r>
              <a:rPr lang="en-US" dirty="0" smtClean="0"/>
              <a:t>Relational contracts: Most of the earlier contracting work in operations assumed that contracts were enforceable.  In practice, however, partners in a supply chain also rely on informal agreements. In addition, the timing of those agreements may be so early in the product development stage that it is hard to specify, let alone commit to, the future terms of the trade through a court-enforceable contract.  Relational contracts in economics assume trigger strategies (Levin 2003): these basically assume that partners cooperate until one firm refuses to do so, after which the other party refuses to transact </a:t>
            </a:r>
            <a:r>
              <a:rPr lang="en-US" i="1" dirty="0" smtClean="0"/>
              <a:t>ad infinitum</a:t>
            </a:r>
            <a:r>
              <a:rPr lang="en-US" dirty="0" smtClean="0"/>
              <a:t> (the “punishment”).  The game-theoretic equilibrium concept is a perfect public equilibrium (</a:t>
            </a:r>
            <a:r>
              <a:rPr lang="en-US" dirty="0" err="1" smtClean="0"/>
              <a:t>Fudenberg</a:t>
            </a:r>
            <a:r>
              <a:rPr lang="en-US" dirty="0" smtClean="0"/>
              <a:t> et al. 1994).</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82947" name="Rectangle 3"/>
          <p:cNvSpPr>
            <a:spLocks noGrp="1" noChangeArrowheads="1"/>
          </p:cNvSpPr>
          <p:nvPr>
            <p:ph type="dt" sz="quarter" idx="1"/>
          </p:nvPr>
        </p:nvSpPr>
        <p:spPr>
          <a:noFill/>
        </p:spPr>
        <p:txBody>
          <a:bodyPr/>
          <a:lstStyle/>
          <a:p>
            <a:pPr defTabSz="976502"/>
            <a:fld id="{7E2BFE8D-437C-4208-B4D4-B64B4724B098}" type="datetime1">
              <a:rPr lang="en-US" smtClean="0"/>
              <a:pPr defTabSz="976502"/>
              <a:t>2/28/2011</a:t>
            </a:fld>
            <a:endParaRPr lang="en-US" dirty="0" smtClean="0"/>
          </a:p>
        </p:txBody>
      </p:sp>
      <p:sp>
        <p:nvSpPr>
          <p:cNvPr id="82948" name="Rectangle 6"/>
          <p:cNvSpPr>
            <a:spLocks noGrp="1" noChangeArrowheads="1"/>
          </p:cNvSpPr>
          <p:nvPr>
            <p:ph type="ftr" sz="quarter" idx="4"/>
          </p:nvPr>
        </p:nvSpPr>
        <p:spPr>
          <a:noFill/>
        </p:spPr>
        <p:txBody>
          <a:bodyPr/>
          <a:lstStyle/>
          <a:p>
            <a:pPr defTabSz="976502"/>
            <a:r>
              <a:rPr lang="en-US" dirty="0" smtClean="0"/>
              <a:t>© Van Mieghem</a:t>
            </a:r>
          </a:p>
        </p:txBody>
      </p:sp>
      <p:sp>
        <p:nvSpPr>
          <p:cNvPr id="82949" name="Rectangle 7"/>
          <p:cNvSpPr>
            <a:spLocks noGrp="1" noChangeArrowheads="1"/>
          </p:cNvSpPr>
          <p:nvPr>
            <p:ph type="sldNum" sz="quarter" idx="5"/>
          </p:nvPr>
        </p:nvSpPr>
        <p:spPr>
          <a:noFill/>
        </p:spPr>
        <p:txBody>
          <a:bodyPr/>
          <a:lstStyle/>
          <a:p>
            <a:pPr defTabSz="976502"/>
            <a:fld id="{27C5B02A-102B-4839-8888-4BCC70065F66}" type="slidenum">
              <a:rPr lang="en-US" smtClean="0"/>
              <a:pPr defTabSz="976502"/>
              <a:t>15</a:t>
            </a:fld>
            <a:endParaRPr lang="en-US" dirty="0" smtClean="0"/>
          </a:p>
        </p:txBody>
      </p:sp>
      <p:sp>
        <p:nvSpPr>
          <p:cNvPr id="82950" name="Rectangle 2"/>
          <p:cNvSpPr>
            <a:spLocks noGrp="1" noRot="1" noChangeAspect="1" noChangeArrowheads="1" noTextEdit="1"/>
          </p:cNvSpPr>
          <p:nvPr>
            <p:ph type="sldImg"/>
          </p:nvPr>
        </p:nvSpPr>
        <p:spPr>
          <a:xfrm>
            <a:off x="1339850" y="373063"/>
            <a:ext cx="4378325" cy="3284537"/>
          </a:xfrm>
          <a:ln/>
        </p:spPr>
      </p:sp>
      <p:sp>
        <p:nvSpPr>
          <p:cNvPr id="82951" name="Rectangle 3"/>
          <p:cNvSpPr>
            <a:spLocks noGrp="1" noChangeArrowheads="1"/>
          </p:cNvSpPr>
          <p:nvPr>
            <p:ph type="body" idx="1"/>
          </p:nvPr>
        </p:nvSpPr>
        <p:spPr>
          <a:noFill/>
          <a:ln/>
        </p:spPr>
        <p:txBody>
          <a:bodyPr/>
          <a:lstStyle/>
          <a:p>
            <a:pPr marL="195959" indent="-195959"/>
            <a:r>
              <a:rPr lang="en-US" dirty="0" smtClean="0"/>
              <a:t>Objective: show how structured contracts on the operational flows can improve the sourcing relationship by </a:t>
            </a:r>
            <a:r>
              <a:rPr lang="en-US" b="1" dirty="0" smtClean="0"/>
              <a:t>transferring and balancing risks</a:t>
            </a:r>
            <a:r>
              <a:rPr lang="en-US" dirty="0" smtClean="0"/>
              <a:t>.</a:t>
            </a:r>
          </a:p>
          <a:p>
            <a:pPr marL="195959" indent="-195959"/>
            <a:endParaRPr lang="en-US" dirty="0" smtClean="0"/>
          </a:p>
          <a:p>
            <a:pPr marL="195959" indent="-195959"/>
            <a:r>
              <a:rPr lang="en-US" dirty="0" smtClean="0"/>
              <a:t>Stress:</a:t>
            </a:r>
          </a:p>
          <a:p>
            <a:pPr marL="195959" indent="-195959">
              <a:buFontTx/>
              <a:buAutoNum type="arabicPeriod"/>
            </a:pPr>
            <a:r>
              <a:rPr lang="en-US" dirty="0" smtClean="0"/>
              <a:t>Price-only: Bose orders Q and sells as much as it can at $200 and salvages leftovers at $40.</a:t>
            </a:r>
          </a:p>
          <a:p>
            <a:pPr marL="195959" indent="-195959">
              <a:buFontTx/>
              <a:buAutoNum type="arabicPeriod"/>
            </a:pPr>
            <a:r>
              <a:rPr lang="en-US" dirty="0" smtClean="0"/>
              <a:t>BB = ? (Joe?)</a:t>
            </a:r>
          </a:p>
          <a:p>
            <a:pPr marL="670213" lvl="1" indent="-195959">
              <a:buFontTx/>
              <a:buAutoNum type="arabicPeriod"/>
            </a:pPr>
            <a:r>
              <a:rPr lang="en-US" dirty="0" smtClean="0"/>
              <a:t>Bose orders Q and sells as much as it can at $200 and ships leftovers back to supplier for a $70 credit</a:t>
            </a:r>
          </a:p>
          <a:p>
            <a:pPr marL="670213" lvl="1" indent="-195959">
              <a:buFontTx/>
              <a:buAutoNum type="arabicPeriod"/>
            </a:pPr>
            <a:r>
              <a:rPr lang="en-US" dirty="0" smtClean="0"/>
              <a:t>Supplier then salvages returns at $40.</a:t>
            </a:r>
          </a:p>
          <a:p>
            <a:pPr marL="670213" lvl="1" indent="-195959">
              <a:buFontTx/>
              <a:buChar char="•"/>
            </a:pPr>
            <a:r>
              <a:rPr lang="en-US" dirty="0" smtClean="0"/>
              <a:t>Thus, net effect is a credit/price-support/markdown money of $70-$40 = $30.</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83971" name="Rectangle 3"/>
          <p:cNvSpPr>
            <a:spLocks noGrp="1" noChangeArrowheads="1"/>
          </p:cNvSpPr>
          <p:nvPr>
            <p:ph type="dt" sz="quarter" idx="1"/>
          </p:nvPr>
        </p:nvSpPr>
        <p:spPr>
          <a:noFill/>
        </p:spPr>
        <p:txBody>
          <a:bodyPr/>
          <a:lstStyle/>
          <a:p>
            <a:pPr defTabSz="976502"/>
            <a:fld id="{FEAD9225-90C5-4E9F-9D8F-F5C1B117B6A7}" type="datetime1">
              <a:rPr lang="en-US" smtClean="0"/>
              <a:pPr defTabSz="976502"/>
              <a:t>2/28/2011</a:t>
            </a:fld>
            <a:endParaRPr lang="en-US" dirty="0" smtClean="0"/>
          </a:p>
        </p:txBody>
      </p:sp>
      <p:sp>
        <p:nvSpPr>
          <p:cNvPr id="83972" name="Rectangle 6"/>
          <p:cNvSpPr>
            <a:spLocks noGrp="1" noChangeArrowheads="1"/>
          </p:cNvSpPr>
          <p:nvPr>
            <p:ph type="ftr" sz="quarter" idx="4"/>
          </p:nvPr>
        </p:nvSpPr>
        <p:spPr>
          <a:noFill/>
        </p:spPr>
        <p:txBody>
          <a:bodyPr/>
          <a:lstStyle/>
          <a:p>
            <a:pPr defTabSz="976502"/>
            <a:r>
              <a:rPr lang="en-US" dirty="0" smtClean="0"/>
              <a:t>© Van Mieghem</a:t>
            </a:r>
          </a:p>
        </p:txBody>
      </p:sp>
      <p:sp>
        <p:nvSpPr>
          <p:cNvPr id="83973" name="Rectangle 7"/>
          <p:cNvSpPr>
            <a:spLocks noGrp="1" noChangeArrowheads="1"/>
          </p:cNvSpPr>
          <p:nvPr>
            <p:ph type="sldNum" sz="quarter" idx="5"/>
          </p:nvPr>
        </p:nvSpPr>
        <p:spPr>
          <a:noFill/>
        </p:spPr>
        <p:txBody>
          <a:bodyPr/>
          <a:lstStyle/>
          <a:p>
            <a:pPr defTabSz="976502"/>
            <a:fld id="{7510472B-D37F-4B17-82F5-4A8C23C8FF50}" type="slidenum">
              <a:rPr lang="en-US" smtClean="0"/>
              <a:pPr defTabSz="976502"/>
              <a:t>16</a:t>
            </a:fld>
            <a:endParaRPr lang="en-US" dirty="0" smtClean="0"/>
          </a:p>
        </p:txBody>
      </p:sp>
      <p:sp>
        <p:nvSpPr>
          <p:cNvPr id="83974" name="Rectangle 2"/>
          <p:cNvSpPr>
            <a:spLocks noGrp="1" noRot="1" noChangeAspect="1" noChangeArrowheads="1" noTextEdit="1"/>
          </p:cNvSpPr>
          <p:nvPr>
            <p:ph type="sldImg"/>
          </p:nvPr>
        </p:nvSpPr>
        <p:spPr>
          <a:xfrm>
            <a:off x="1339850" y="373063"/>
            <a:ext cx="4378325" cy="3284537"/>
          </a:xfrm>
          <a:ln/>
        </p:spPr>
      </p:sp>
      <p:sp>
        <p:nvSpPr>
          <p:cNvPr id="64519" name="Rectangle 3"/>
          <p:cNvSpPr>
            <a:spLocks noGrp="1" noChangeArrowheads="1"/>
          </p:cNvSpPr>
          <p:nvPr>
            <p:ph type="body" idx="1"/>
          </p:nvPr>
        </p:nvSpPr>
        <p:spPr>
          <a:ln/>
        </p:spPr>
        <p:txBody>
          <a:bodyPr/>
          <a:lstStyle/>
          <a:p>
            <a:pPr marL="196821" indent="-196821">
              <a:defRPr/>
            </a:pPr>
            <a:r>
              <a:rPr lang="en-US" dirty="0" smtClean="0"/>
              <a:t>I write very simply: (this works well!  First leave out the Q subscripts.)</a:t>
            </a:r>
          </a:p>
          <a:p>
            <a:pPr marL="196821" indent="-196821">
              <a:defRPr/>
            </a:pPr>
            <a:r>
              <a:rPr lang="en-US" dirty="0" smtClean="0"/>
              <a:t>		PO		BB</a:t>
            </a:r>
          </a:p>
          <a:p>
            <a:pPr marL="196821" indent="-196821">
              <a:defRPr/>
            </a:pPr>
            <a:r>
              <a:rPr lang="en-US" dirty="0" smtClean="0"/>
              <a:t>Profit	$60Q	&lt;	$60Q – $30Q</a:t>
            </a:r>
            <a:r>
              <a:rPr lang="en-US" baseline="-25000" dirty="0" smtClean="0"/>
              <a:t>overage</a:t>
            </a:r>
          </a:p>
          <a:p>
            <a:pPr marL="196821" indent="-196821">
              <a:defRPr/>
            </a:pPr>
            <a:r>
              <a:rPr lang="en-US" dirty="0" smtClean="0"/>
              <a:t>Risk	0	&lt;	overage risk</a:t>
            </a:r>
          </a:p>
          <a:p>
            <a:pPr marL="196821" indent="-196821">
              <a:defRPr/>
            </a:pPr>
            <a:endParaRPr lang="en-US" dirty="0" smtClean="0"/>
          </a:p>
          <a:p>
            <a:pPr marL="196821" indent="-196821">
              <a:defRPr/>
            </a:pPr>
            <a:r>
              <a:rPr lang="en-US" dirty="0" smtClean="0"/>
              <a:t>So, why would a supplier ever want to take on this </a:t>
            </a:r>
            <a:r>
              <a:rPr lang="en-US" b="1" dirty="0" smtClean="0"/>
              <a:t>downside risk</a:t>
            </a:r>
            <a:r>
              <a:rPr lang="en-US" dirty="0" smtClean="0"/>
              <a:t> (=effect 1)?</a:t>
            </a:r>
          </a:p>
          <a:p>
            <a:pPr marL="653954" lvl="1" indent="-196821">
              <a:buFont typeface="Arial" pitchFamily="34" charset="0"/>
              <a:buChar char="•"/>
              <a:defRPr/>
            </a:pPr>
            <a:r>
              <a:rPr lang="en-US" dirty="0" smtClean="0"/>
              <a:t>Because of  another strategic </a:t>
            </a:r>
            <a:r>
              <a:rPr lang="en-US" b="1" dirty="0" smtClean="0"/>
              <a:t>quantity </a:t>
            </a:r>
            <a:r>
              <a:rPr lang="en-US" dirty="0" smtClean="0"/>
              <a:t>effect (= effect 2): the BB transfers overage risk away from buyer who will buy more. In other words, the Q’s above are different depending on the contract!  </a:t>
            </a:r>
            <a:r>
              <a:rPr lang="en-US" b="1" dirty="0" smtClean="0"/>
              <a:t>This shows how contracts change incentives.</a:t>
            </a:r>
            <a:endParaRPr lang="en-US" dirty="0" smtClean="0"/>
          </a:p>
          <a:p>
            <a:pPr marL="196821" indent="-196821">
              <a:defRPr/>
            </a:pPr>
            <a:endParaRPr lang="en-US" dirty="0" smtClean="0"/>
          </a:p>
          <a:p>
            <a:pPr marL="196821" indent="-196821">
              <a:defRPr/>
            </a:pPr>
            <a:r>
              <a:rPr lang="en-US" dirty="0" smtClean="0"/>
              <a:t>The question is whether the transfer of risk is also good for the supplier?  </a:t>
            </a:r>
          </a:p>
          <a:p>
            <a:pPr marL="653954" lvl="1" indent="-196821">
              <a:buFont typeface="Arial" pitchFamily="34" charset="0"/>
              <a:buChar char="•"/>
              <a:defRPr/>
            </a:pPr>
            <a:r>
              <a:rPr lang="en-US" dirty="0" smtClean="0"/>
              <a:t>Well, for that we must verify whether the tradeoff between increased order profit (relative to PO) outweighs downside overage risk.  To do so, we must first anticipate (game-theory!) what buyer will do, and then evaluate supplier profits.</a:t>
            </a:r>
          </a:p>
          <a:p>
            <a:pPr marL="196821" indent="-196821">
              <a:defRPr/>
            </a:pPr>
            <a:endParaRPr lang="en-US" dirty="0" smtClean="0"/>
          </a:p>
          <a:p>
            <a:pPr marL="196821" indent="-196821">
              <a:defRPr/>
            </a:pPr>
            <a:r>
              <a:rPr lang="en-US" b="1" dirty="0" smtClean="0"/>
              <a:t>Key point: there are two effects: supplier takes on downside risk but buyer may order more</a:t>
            </a:r>
          </a:p>
          <a:p>
            <a:pPr marL="196821" indent="-196821">
              <a:defRPr/>
            </a:pPr>
            <a:endParaRPr lang="en-US" dirty="0" smtClean="0"/>
          </a:p>
          <a:p>
            <a:pPr marL="196821" indent="-196821">
              <a:defRPr/>
            </a:pPr>
            <a:r>
              <a:rPr lang="en-US" dirty="0" smtClean="0"/>
              <a:t>Notice (don’t bring up unless when asked):</a:t>
            </a:r>
          </a:p>
          <a:p>
            <a:pPr marL="196821" indent="-196821">
              <a:buFontTx/>
              <a:buChar char="•"/>
              <a:defRPr/>
            </a:pPr>
            <a:r>
              <a:rPr lang="en-US" dirty="0" smtClean="0"/>
              <a:t> the supplier still makes money even on returned units who have margin (120 – 60) – 70 + 40 = $30.</a:t>
            </a:r>
          </a:p>
          <a:p>
            <a:pPr marL="196821" indent="-196821">
              <a:buFontTx/>
              <a:buChar char="•"/>
              <a:defRPr/>
            </a:pPr>
            <a:r>
              <a:rPr lang="en-US" dirty="0" smtClean="0"/>
              <a:t> so, as long as b &lt; $100, he makes money on those items. The question is whether he makes as much as under PO?  </a:t>
            </a:r>
          </a:p>
          <a:p>
            <a:pPr marL="196821" indent="-196821">
              <a:buFontTx/>
              <a:buChar char="•"/>
              <a:defRPr/>
            </a:pPr>
            <a:r>
              <a:rPr lang="en-US" dirty="0" smtClean="0"/>
              <a:t>One can think of this as a</a:t>
            </a:r>
            <a:r>
              <a:rPr lang="en-US" baseline="0" dirty="0" smtClean="0"/>
              <a:t> form of revenue management (and “dynamic pricing”): There are</a:t>
            </a:r>
            <a:r>
              <a:rPr lang="en-US" dirty="0" smtClean="0"/>
              <a:t> ‘two products’: Q1 = sold (margin $60), Q2 = returned (margin $100-b). With PO, margin $60 for </a:t>
            </a:r>
            <a:r>
              <a:rPr lang="en-US" i="1" dirty="0" smtClean="0"/>
              <a:t>both types</a:t>
            </a:r>
            <a:r>
              <a:rPr lang="en-US" dirty="0" smtClean="0"/>
              <a:t>.  When going to BB, even though both products make positive margin, the returns make smaller margin.  Notice that at b= $40, a BB is equivalent to a PO. As b rises, buyer will buy more and we have two effects:</a:t>
            </a:r>
          </a:p>
          <a:p>
            <a:pPr marL="671414" lvl="1" indent="-196821">
              <a:buFontTx/>
              <a:buAutoNum type="arabicPeriod"/>
              <a:defRPr/>
            </a:pPr>
            <a:r>
              <a:rPr lang="en-US" dirty="0" smtClean="0"/>
              <a:t>Yes, sales will increase, but so will overages.</a:t>
            </a:r>
          </a:p>
          <a:p>
            <a:pPr marL="671414" lvl="1" indent="-196821">
              <a:buFontTx/>
              <a:buAutoNum type="arabicPeriod"/>
              <a:defRPr/>
            </a:pPr>
            <a:r>
              <a:rPr lang="en-US" dirty="0" smtClean="0"/>
              <a:t>And, even though both still make positive margin, as b increases the suppliers makes less on overages.</a:t>
            </a:r>
          </a:p>
          <a:p>
            <a:pPr marL="671414" lvl="1" indent="-196821">
              <a:buFontTx/>
              <a:buAutoNum type="arabicPeriod"/>
              <a:defRPr/>
            </a:pPr>
            <a:r>
              <a:rPr lang="en-US" dirty="0" smtClean="0"/>
              <a:t>Thus: buybacks will be good for supplier for a restricted zone of </a:t>
            </a:r>
            <a:r>
              <a:rPr lang="en-US" dirty="0" err="1" smtClean="0"/>
              <a:t>b’s</a:t>
            </a:r>
            <a:r>
              <a:rPr lang="en-US" dirty="0" smtClean="0"/>
              <a:t>; the maximal win-win b depends on the situation (and the comparison of the increased sales v. increased risk; I expect it to be </a:t>
            </a:r>
            <a:r>
              <a:rPr lang="en-US" i="1" dirty="0" smtClean="0"/>
              <a:t>smaller </a:t>
            </a:r>
            <a:r>
              <a:rPr lang="en-US" dirty="0" smtClean="0"/>
              <a:t>than b in [40,100]).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84995" name="Rectangle 3"/>
          <p:cNvSpPr>
            <a:spLocks noGrp="1" noChangeArrowheads="1"/>
          </p:cNvSpPr>
          <p:nvPr>
            <p:ph type="dt" sz="quarter" idx="1"/>
          </p:nvPr>
        </p:nvSpPr>
        <p:spPr>
          <a:noFill/>
        </p:spPr>
        <p:txBody>
          <a:bodyPr/>
          <a:lstStyle/>
          <a:p>
            <a:pPr defTabSz="976502"/>
            <a:fld id="{8467C0C7-9DE2-49D6-9B62-D3FB40D8BDB4}" type="datetime1">
              <a:rPr lang="en-US" smtClean="0"/>
              <a:pPr defTabSz="976502"/>
              <a:t>2/28/2011</a:t>
            </a:fld>
            <a:endParaRPr lang="en-US" dirty="0" smtClean="0"/>
          </a:p>
        </p:txBody>
      </p:sp>
      <p:sp>
        <p:nvSpPr>
          <p:cNvPr id="84996" name="Rectangle 6"/>
          <p:cNvSpPr>
            <a:spLocks noGrp="1" noChangeArrowheads="1"/>
          </p:cNvSpPr>
          <p:nvPr>
            <p:ph type="ftr" sz="quarter" idx="4"/>
          </p:nvPr>
        </p:nvSpPr>
        <p:spPr>
          <a:noFill/>
        </p:spPr>
        <p:txBody>
          <a:bodyPr/>
          <a:lstStyle/>
          <a:p>
            <a:pPr defTabSz="976502"/>
            <a:r>
              <a:rPr lang="en-US" dirty="0" smtClean="0"/>
              <a:t>© Van Mieghem</a:t>
            </a:r>
          </a:p>
        </p:txBody>
      </p:sp>
      <p:sp>
        <p:nvSpPr>
          <p:cNvPr id="84997" name="Rectangle 7"/>
          <p:cNvSpPr>
            <a:spLocks noGrp="1" noChangeArrowheads="1"/>
          </p:cNvSpPr>
          <p:nvPr>
            <p:ph type="sldNum" sz="quarter" idx="5"/>
          </p:nvPr>
        </p:nvSpPr>
        <p:spPr>
          <a:noFill/>
        </p:spPr>
        <p:txBody>
          <a:bodyPr/>
          <a:lstStyle/>
          <a:p>
            <a:pPr defTabSz="976502"/>
            <a:fld id="{9001FBF7-28B8-4810-9521-356891725C4C}" type="slidenum">
              <a:rPr lang="en-US" smtClean="0"/>
              <a:pPr defTabSz="976502"/>
              <a:t>17</a:t>
            </a:fld>
            <a:endParaRPr lang="en-US" dirty="0" smtClean="0"/>
          </a:p>
        </p:txBody>
      </p:sp>
      <p:sp>
        <p:nvSpPr>
          <p:cNvPr id="84998" name="Rectangle 2"/>
          <p:cNvSpPr>
            <a:spLocks noGrp="1" noRot="1" noChangeAspect="1" noChangeArrowheads="1" noTextEdit="1"/>
          </p:cNvSpPr>
          <p:nvPr>
            <p:ph type="sldImg"/>
          </p:nvPr>
        </p:nvSpPr>
        <p:spPr>
          <a:xfrm>
            <a:off x="1339850" y="373063"/>
            <a:ext cx="4378325" cy="3284537"/>
          </a:xfrm>
          <a:ln/>
        </p:spPr>
      </p:sp>
      <p:sp>
        <p:nvSpPr>
          <p:cNvPr id="84999" name="Rectangle 3"/>
          <p:cNvSpPr>
            <a:spLocks noGrp="1" noChangeArrowheads="1"/>
          </p:cNvSpPr>
          <p:nvPr>
            <p:ph type="body" idx="1"/>
          </p:nvPr>
        </p:nvSpPr>
        <p:spPr>
          <a:noFill/>
          <a:ln/>
        </p:spPr>
        <p:txBody>
          <a:bodyPr/>
          <a:lstStyle/>
          <a:p>
            <a:pPr marL="195959" indent="-195959"/>
            <a:r>
              <a:rPr lang="en-US" b="1" dirty="0" smtClean="0"/>
              <a:t>It’s a good idea to do several contracts here with the numbers.</a:t>
            </a:r>
          </a:p>
          <a:p>
            <a:pPr marL="195959" indent="-195959"/>
            <a:r>
              <a:rPr lang="en-US" dirty="0" smtClean="0"/>
              <a:t>Buyer sets its order quantity to maximize expected profits.  How does it do that?</a:t>
            </a:r>
          </a:p>
          <a:p>
            <a:pPr marL="195959" indent="-195959">
              <a:buFontTx/>
              <a:buAutoNum type="arabicPeriod"/>
            </a:pPr>
            <a:r>
              <a:rPr lang="en-US" dirty="0" smtClean="0"/>
              <a:t>If Bose knew </a:t>
            </a:r>
            <a:r>
              <a:rPr lang="en-US" i="1" dirty="0" smtClean="0"/>
              <a:t>D, </a:t>
            </a:r>
            <a:r>
              <a:rPr lang="en-US" dirty="0" smtClean="0"/>
              <a:t>it’d be easy: </a:t>
            </a:r>
            <a:r>
              <a:rPr lang="en-US" i="1" dirty="0" smtClean="0"/>
              <a:t>Q=D and pi = </a:t>
            </a:r>
            <a:r>
              <a:rPr lang="en-US" dirty="0" smtClean="0"/>
              <a:t>(200-120)D = 80D. Expected: </a:t>
            </a:r>
            <a:r>
              <a:rPr lang="en-US" i="1" dirty="0" smtClean="0"/>
              <a:t>80*ED = </a:t>
            </a:r>
            <a:r>
              <a:rPr lang="en-US" dirty="0" smtClean="0"/>
              <a:t>$4,982.</a:t>
            </a:r>
          </a:p>
          <a:p>
            <a:pPr marL="670213" lvl="1" indent="-195959">
              <a:buFontTx/>
              <a:buChar char="•"/>
            </a:pPr>
            <a:r>
              <a:rPr lang="en-US" dirty="0" smtClean="0"/>
              <a:t>This is the best it could do.</a:t>
            </a:r>
          </a:p>
          <a:p>
            <a:pPr marL="195959" indent="-195959">
              <a:buFontTx/>
              <a:buAutoNum type="arabicPeriod"/>
            </a:pPr>
            <a:r>
              <a:rPr lang="en-US" dirty="0" smtClean="0"/>
              <a:t>If not, it must set Q balancing underage (200-120) with overage (120-40). In expectation: optimal balance is newsvendor solution. Say it orders one unit more: -120 + p 40 + (1-p)200. Equivalently, expected overage cost increases, underage decreases: </a:t>
            </a:r>
            <a:r>
              <a:rPr lang="en-US" dirty="0" err="1" smtClean="0"/>
              <a:t>pCo</a:t>
            </a:r>
            <a:r>
              <a:rPr lang="en-US" dirty="0" smtClean="0"/>
              <a:t> – (1-p)Cu. </a:t>
            </a:r>
          </a:p>
          <a:p>
            <a:pPr marL="195959" indent="-195959"/>
            <a:r>
              <a:rPr lang="en-US" b="1" dirty="0" smtClean="0"/>
              <a:t>Just state directly: recall the newsvendor model: </a:t>
            </a:r>
            <a:r>
              <a:rPr lang="en-US" dirty="0" smtClean="0"/>
              <a:t>Optimal: service probability p &gt;= Cu/(</a:t>
            </a:r>
            <a:r>
              <a:rPr lang="en-US" dirty="0" err="1" smtClean="0"/>
              <a:t>Cu+Co</a:t>
            </a:r>
            <a:r>
              <a:rPr lang="en-US" dirty="0" smtClean="0"/>
              <a:t>) </a:t>
            </a:r>
            <a:r>
              <a:rPr lang="en-US" b="1" dirty="0" smtClean="0"/>
              <a:t>and then apply it:</a:t>
            </a:r>
            <a:endParaRPr lang="en-US" dirty="0" smtClean="0"/>
          </a:p>
          <a:p>
            <a:pPr marL="195959" indent="-195959">
              <a:buFontTx/>
              <a:buChar char="•"/>
            </a:pPr>
            <a:r>
              <a:rPr lang="en-US" dirty="0" smtClean="0"/>
              <a:t>Price only: Bose has Cu= 200-120=80; Co = 120-40 = 80 and sets p = 50% and order Q = 60</a:t>
            </a:r>
          </a:p>
          <a:p>
            <a:pPr marL="195959" indent="-195959">
              <a:buFontTx/>
              <a:buChar char="•"/>
            </a:pPr>
            <a:r>
              <a:rPr lang="en-US" dirty="0" err="1" smtClean="0"/>
              <a:t>BuyBack</a:t>
            </a:r>
            <a:r>
              <a:rPr lang="en-US" dirty="0" smtClean="0"/>
              <a:t>: </a:t>
            </a:r>
          </a:p>
          <a:p>
            <a:pPr marL="670213" lvl="1" indent="-195959">
              <a:buFontTx/>
              <a:buChar char="•"/>
            </a:pPr>
            <a:r>
              <a:rPr lang="en-US" dirty="0" smtClean="0"/>
              <a:t>Cu = 200-w; Co = w-b ; so that p = (200-w)/(200-b) = 80/130 = 61.6% and thus orders Q = 70</a:t>
            </a:r>
          </a:p>
          <a:p>
            <a:pPr marL="670213" lvl="1" indent="-195959">
              <a:buFontTx/>
              <a:buChar char="•"/>
            </a:pPr>
            <a:r>
              <a:rPr lang="en-US" dirty="0" smtClean="0"/>
              <a:t>Lowering underage risk is always good for buyer (both in means and risk)</a:t>
            </a:r>
          </a:p>
          <a:p>
            <a:pPr marL="670213" lvl="1" indent="-195959">
              <a:buFontTx/>
              <a:buChar char="•"/>
            </a:pPr>
            <a:r>
              <a:rPr lang="en-US" dirty="0" smtClean="0"/>
              <a:t>Impact on supplier is now extra quantity (+10k*$60=+$600k) but overage risk. One must calculate whether the trade-off is favorable for supplier (see next spreadsheet: it is!)</a:t>
            </a:r>
          </a:p>
          <a:p>
            <a:pPr marL="195959" indent="-195959">
              <a:buFontTx/>
              <a:buChar char="•"/>
            </a:pPr>
            <a:r>
              <a:rPr lang="en-US" dirty="0" smtClean="0"/>
              <a:t>Could also do:</a:t>
            </a:r>
          </a:p>
          <a:p>
            <a:pPr marL="670213" lvl="1" indent="-195959">
              <a:buFontTx/>
              <a:buChar char="•"/>
            </a:pPr>
            <a:r>
              <a:rPr lang="en-US" dirty="0" smtClean="0"/>
              <a:t>VMI: say supplier orders: Cu = 120-60 = 60; Co = 60 – 40 = 20 and p = 60/80 = 75%.</a:t>
            </a:r>
          </a:p>
          <a:p>
            <a:pPr marL="670213" lvl="1" indent="-195959">
              <a:buFontTx/>
              <a:buChar char="•"/>
            </a:pPr>
            <a:r>
              <a:rPr lang="en-US" dirty="0" smtClean="0"/>
              <a:t>Revenue sharing: say at 50-50 but lower wholesale cost, say at cost: Cu = 0.5*200-60 = 40; Co = 60 – 40 = 20; p = 40/60 = 66%.</a:t>
            </a:r>
          </a:p>
          <a:p>
            <a:pPr marL="195959" indent="-195959">
              <a:buFontTx/>
              <a:buChar char="•"/>
            </a:pPr>
            <a:r>
              <a:rPr lang="en-US" dirty="0" smtClean="0"/>
              <a:t>Can we recover integrated channel profits?</a:t>
            </a:r>
          </a:p>
          <a:p>
            <a:pPr marL="670213" lvl="1" indent="-195959">
              <a:buFontTx/>
              <a:buChar char="•"/>
            </a:pPr>
            <a:r>
              <a:rPr lang="en-US" dirty="0" err="1" smtClean="0"/>
              <a:t>Cu_SC</a:t>
            </a:r>
            <a:r>
              <a:rPr lang="en-US" dirty="0" smtClean="0"/>
              <a:t> = 200 – 60 = 140; </a:t>
            </a:r>
            <a:r>
              <a:rPr lang="en-US" dirty="0" err="1" smtClean="0"/>
              <a:t>Co_SC</a:t>
            </a:r>
            <a:r>
              <a:rPr lang="en-US" dirty="0" smtClean="0"/>
              <a:t> = 60 – 40 = 20; So that efficient p = 140/160 = 7/8 = 0.875%</a:t>
            </a:r>
          </a:p>
          <a:p>
            <a:pPr marL="670213" lvl="1" indent="-195959">
              <a:buFontTx/>
              <a:buChar char="•"/>
            </a:pPr>
            <a:r>
              <a:rPr lang="en-US" dirty="0" smtClean="0"/>
              <a:t>To replicate that, b = $200 – 80/.875 = $108.6 but that is not acceptable to supplier (because he’s loosing on those returns)</a:t>
            </a:r>
          </a:p>
          <a:p>
            <a:pPr marL="670213" lvl="1" indent="-195959">
              <a:buFontTx/>
              <a:buChar char="•"/>
            </a:pPr>
            <a:r>
              <a:rPr lang="en-US" b="1" dirty="0" smtClean="0"/>
              <a:t>However, typically higher </a:t>
            </a:r>
            <a:r>
              <a:rPr lang="en-US" i="1" dirty="0" smtClean="0"/>
              <a:t>b </a:t>
            </a:r>
            <a:r>
              <a:rPr lang="en-US" b="1" dirty="0" smtClean="0"/>
              <a:t>will go hand-in hand with higher </a:t>
            </a:r>
            <a:r>
              <a:rPr lang="en-US" i="1" dirty="0" smtClean="0"/>
              <a:t>w </a:t>
            </a:r>
            <a:r>
              <a:rPr lang="en-US" dirty="0" smtClean="0"/>
              <a:t>! </a:t>
            </a:r>
            <a:r>
              <a:rPr lang="en-US" b="1" dirty="0" smtClean="0"/>
              <a:t>Playing with both parameters always can coordinate the SC </a:t>
            </a:r>
            <a:r>
              <a:rPr lang="en-US" i="1" dirty="0" smtClean="0"/>
              <a:t>and </a:t>
            </a:r>
            <a:r>
              <a:rPr lang="en-US" b="1" dirty="0" smtClean="0"/>
              <a:t>divide SC profits in whatever share you like. </a:t>
            </a:r>
            <a:r>
              <a:rPr lang="en-US" dirty="0" smtClean="0"/>
              <a:t>(</a:t>
            </a:r>
            <a:r>
              <a:rPr lang="en-US" dirty="0" err="1" smtClean="0"/>
              <a:t>Pasternack</a:t>
            </a:r>
            <a:r>
              <a:rPr lang="en-US" dirty="0" smtClean="0"/>
              <a:t>)</a:t>
            </a:r>
          </a:p>
          <a:p>
            <a:pPr marL="195959" indent="-195959">
              <a:buFontTx/>
              <a:buChar char="•"/>
            </a:pPr>
            <a:r>
              <a:rPr lang="en-US" i="1" dirty="0" smtClean="0"/>
              <a:t>Set w = p – </a:t>
            </a:r>
            <a:r>
              <a:rPr lang="en-US" i="1" dirty="0" smtClean="0">
                <a:latin typeface="Symbol" pitchFamily="18" charset="2"/>
              </a:rPr>
              <a:t>e</a:t>
            </a:r>
            <a:r>
              <a:rPr lang="en-US" i="1" dirty="0" smtClean="0"/>
              <a:t> and b = p – </a:t>
            </a:r>
            <a:r>
              <a:rPr lang="en-US" i="1" dirty="0" smtClean="0">
                <a:latin typeface="Symbol" pitchFamily="18" charset="2"/>
              </a:rPr>
              <a:t>e</a:t>
            </a:r>
            <a:r>
              <a:rPr lang="en-US" i="1" dirty="0" smtClean="0"/>
              <a:t> (p-v)/(p-c). Then, for any 0&lt; </a:t>
            </a:r>
            <a:r>
              <a:rPr lang="en-US" i="1" dirty="0" smtClean="0">
                <a:latin typeface="Symbol" pitchFamily="18" charset="2"/>
              </a:rPr>
              <a:t>e</a:t>
            </a:r>
            <a:r>
              <a:rPr lang="en-US" i="1" dirty="0" smtClean="0"/>
              <a:t>  &lt; p – c, the contract coordinates the channel and:</a:t>
            </a:r>
          </a:p>
          <a:p>
            <a:pPr marL="670213" lvl="1" indent="-195959">
              <a:buFontTx/>
              <a:buAutoNum type="arabicPeriod"/>
            </a:pPr>
            <a:r>
              <a:rPr lang="en-US" dirty="0" smtClean="0"/>
              <a:t>Retailer profits are </a:t>
            </a:r>
            <a:r>
              <a:rPr lang="en-US" i="1" dirty="0" smtClean="0">
                <a:latin typeface="Symbol" pitchFamily="18" charset="2"/>
              </a:rPr>
              <a:t>e</a:t>
            </a:r>
            <a:r>
              <a:rPr lang="en-US" dirty="0" smtClean="0"/>
              <a:t> /(p-c)* </a:t>
            </a:r>
            <a:r>
              <a:rPr lang="en-US" dirty="0" smtClean="0">
                <a:latin typeface="Symbol" pitchFamily="18" charset="2"/>
              </a:rPr>
              <a:t>P</a:t>
            </a:r>
            <a:r>
              <a:rPr lang="en-US" dirty="0" smtClean="0"/>
              <a:t>_I increase in </a:t>
            </a:r>
            <a:r>
              <a:rPr lang="en-US" i="1" dirty="0" smtClean="0">
                <a:latin typeface="Symbol" pitchFamily="18" charset="2"/>
              </a:rPr>
              <a:t>e</a:t>
            </a:r>
            <a:r>
              <a:rPr lang="en-US" dirty="0" smtClean="0"/>
              <a:t> : retailer prefers lower w to higher b [obvious b/c w is gained on each unit, while b only on leftovers]</a:t>
            </a:r>
          </a:p>
          <a:p>
            <a:pPr marL="670213" lvl="1" indent="-195959">
              <a:buFontTx/>
              <a:buAutoNum type="arabicPeriod"/>
            </a:pPr>
            <a:r>
              <a:rPr lang="en-US" dirty="0" smtClean="0"/>
              <a:t>Supplier profits are (1- </a:t>
            </a:r>
            <a:r>
              <a:rPr lang="en-US" i="1" dirty="0" smtClean="0">
                <a:latin typeface="Symbol" pitchFamily="18" charset="2"/>
              </a:rPr>
              <a:t>e</a:t>
            </a:r>
            <a:r>
              <a:rPr lang="en-US" dirty="0" smtClean="0"/>
              <a:t> /(p-c))*</a:t>
            </a:r>
            <a:r>
              <a:rPr lang="en-US" dirty="0" smtClean="0">
                <a:latin typeface="Symbol" pitchFamily="18" charset="2"/>
              </a:rPr>
              <a:t>P</a:t>
            </a:r>
            <a:r>
              <a:rPr lang="en-US" dirty="0" smtClean="0"/>
              <a:t>_I decrease in </a:t>
            </a:r>
            <a:r>
              <a:rPr lang="en-US" i="1" dirty="0" smtClean="0">
                <a:latin typeface="Symbol" pitchFamily="18" charset="2"/>
              </a:rPr>
              <a:t>e</a:t>
            </a:r>
            <a:r>
              <a:rPr lang="en-US" dirty="0" smtClean="0"/>
              <a:t> : supplier prefers high w to lower b.</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86019" name="Rectangle 3"/>
          <p:cNvSpPr>
            <a:spLocks noGrp="1" noChangeArrowheads="1"/>
          </p:cNvSpPr>
          <p:nvPr>
            <p:ph type="dt" sz="quarter" idx="1"/>
          </p:nvPr>
        </p:nvSpPr>
        <p:spPr>
          <a:noFill/>
        </p:spPr>
        <p:txBody>
          <a:bodyPr/>
          <a:lstStyle/>
          <a:p>
            <a:pPr defTabSz="976502"/>
            <a:fld id="{C5AE334D-3ABA-4FB9-8723-10988328E5AD}" type="datetime1">
              <a:rPr lang="en-US" smtClean="0"/>
              <a:pPr defTabSz="976502"/>
              <a:t>2/28/2011</a:t>
            </a:fld>
            <a:endParaRPr lang="en-US" dirty="0" smtClean="0"/>
          </a:p>
        </p:txBody>
      </p:sp>
      <p:sp>
        <p:nvSpPr>
          <p:cNvPr id="86020" name="Rectangle 6"/>
          <p:cNvSpPr>
            <a:spLocks noGrp="1" noChangeArrowheads="1"/>
          </p:cNvSpPr>
          <p:nvPr>
            <p:ph type="ftr" sz="quarter" idx="4"/>
          </p:nvPr>
        </p:nvSpPr>
        <p:spPr>
          <a:noFill/>
        </p:spPr>
        <p:txBody>
          <a:bodyPr/>
          <a:lstStyle/>
          <a:p>
            <a:pPr defTabSz="976502"/>
            <a:r>
              <a:rPr lang="en-US" dirty="0" smtClean="0"/>
              <a:t>© Van Mieghem</a:t>
            </a:r>
          </a:p>
        </p:txBody>
      </p:sp>
      <p:sp>
        <p:nvSpPr>
          <p:cNvPr id="86021" name="Rectangle 7"/>
          <p:cNvSpPr>
            <a:spLocks noGrp="1" noChangeArrowheads="1"/>
          </p:cNvSpPr>
          <p:nvPr>
            <p:ph type="sldNum" sz="quarter" idx="5"/>
          </p:nvPr>
        </p:nvSpPr>
        <p:spPr>
          <a:noFill/>
        </p:spPr>
        <p:txBody>
          <a:bodyPr/>
          <a:lstStyle/>
          <a:p>
            <a:pPr defTabSz="976502"/>
            <a:fld id="{ED2FF9CB-A379-4ABC-8B71-EF76CAB51016}" type="slidenum">
              <a:rPr lang="en-US" smtClean="0"/>
              <a:pPr defTabSz="976502"/>
              <a:t>18</a:t>
            </a:fld>
            <a:endParaRPr lang="en-US" dirty="0" smtClean="0"/>
          </a:p>
        </p:txBody>
      </p:sp>
      <p:sp>
        <p:nvSpPr>
          <p:cNvPr id="86022" name="Rectangle 2"/>
          <p:cNvSpPr>
            <a:spLocks noGrp="1" noRot="1" noChangeAspect="1" noChangeArrowheads="1" noTextEdit="1"/>
          </p:cNvSpPr>
          <p:nvPr>
            <p:ph type="sldImg"/>
          </p:nvPr>
        </p:nvSpPr>
        <p:spPr>
          <a:xfrm>
            <a:off x="1339850" y="373063"/>
            <a:ext cx="4378325" cy="3284537"/>
          </a:xfrm>
          <a:ln/>
        </p:spPr>
      </p:sp>
      <p:sp>
        <p:nvSpPr>
          <p:cNvPr id="86023" name="Rectangle 3"/>
          <p:cNvSpPr>
            <a:spLocks noGrp="1" noChangeArrowheads="1"/>
          </p:cNvSpPr>
          <p:nvPr>
            <p:ph type="body" idx="1"/>
          </p:nvPr>
        </p:nvSpPr>
        <p:spPr>
          <a:noFill/>
          <a:ln/>
        </p:spPr>
        <p:txBody>
          <a:bodyPr/>
          <a:lstStyle/>
          <a:p>
            <a:pPr marL="195959" indent="-195959"/>
            <a:r>
              <a:rPr lang="en-US" dirty="0" smtClean="0"/>
              <a:t>This shows </a:t>
            </a:r>
          </a:p>
          <a:p>
            <a:pPr marL="195959" indent="-195959">
              <a:buFontTx/>
              <a:buAutoNum type="arabicPeriod"/>
            </a:pPr>
            <a:r>
              <a:rPr lang="en-US" dirty="0" smtClean="0"/>
              <a:t>how to calculate expected profits </a:t>
            </a:r>
          </a:p>
          <a:p>
            <a:pPr marL="195959" indent="-195959">
              <a:buFontTx/>
              <a:buAutoNum type="arabicPeriod"/>
            </a:pPr>
            <a:r>
              <a:rPr lang="en-US" dirty="0" smtClean="0"/>
              <a:t>and check for win-win. Note that at 60 is optimal PO. If BB would keep same quantity, supplier would be worse of (= increased risk effect). However, the BB induces buyer to increase his order to 70, which raised supplier profit to $3889, exceeding the $3600 of PO. </a:t>
            </a:r>
            <a:r>
              <a:rPr lang="en-US" b="1" dirty="0" smtClean="0"/>
              <a:t>Moral: win-win!</a:t>
            </a:r>
            <a:endParaRPr lang="en-US" dirty="0" smtClean="0"/>
          </a:p>
          <a:p>
            <a:pPr marL="195959" indent="-195959">
              <a:buFontTx/>
              <a:buAutoNum type="arabicPeriod"/>
            </a:pP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87043" name="Rectangle 3"/>
          <p:cNvSpPr>
            <a:spLocks noGrp="1" noChangeArrowheads="1"/>
          </p:cNvSpPr>
          <p:nvPr>
            <p:ph type="dt" sz="quarter" idx="1"/>
          </p:nvPr>
        </p:nvSpPr>
        <p:spPr>
          <a:noFill/>
        </p:spPr>
        <p:txBody>
          <a:bodyPr/>
          <a:lstStyle/>
          <a:p>
            <a:pPr defTabSz="976502"/>
            <a:fld id="{2FC2A222-B195-4D2B-AD1B-399C512E321E}" type="datetime1">
              <a:rPr lang="en-US" smtClean="0"/>
              <a:pPr defTabSz="976502"/>
              <a:t>2/28/2011</a:t>
            </a:fld>
            <a:endParaRPr lang="en-US" dirty="0" smtClean="0"/>
          </a:p>
        </p:txBody>
      </p:sp>
      <p:sp>
        <p:nvSpPr>
          <p:cNvPr id="87044" name="Rectangle 6"/>
          <p:cNvSpPr>
            <a:spLocks noGrp="1" noChangeArrowheads="1"/>
          </p:cNvSpPr>
          <p:nvPr>
            <p:ph type="ftr" sz="quarter" idx="4"/>
          </p:nvPr>
        </p:nvSpPr>
        <p:spPr>
          <a:noFill/>
        </p:spPr>
        <p:txBody>
          <a:bodyPr/>
          <a:lstStyle/>
          <a:p>
            <a:pPr defTabSz="976502"/>
            <a:r>
              <a:rPr lang="en-US" dirty="0" smtClean="0"/>
              <a:t>© Van Mieghem</a:t>
            </a:r>
          </a:p>
        </p:txBody>
      </p:sp>
      <p:sp>
        <p:nvSpPr>
          <p:cNvPr id="87045" name="Rectangle 7"/>
          <p:cNvSpPr>
            <a:spLocks noGrp="1" noChangeArrowheads="1"/>
          </p:cNvSpPr>
          <p:nvPr>
            <p:ph type="sldNum" sz="quarter" idx="5"/>
          </p:nvPr>
        </p:nvSpPr>
        <p:spPr>
          <a:noFill/>
        </p:spPr>
        <p:txBody>
          <a:bodyPr/>
          <a:lstStyle/>
          <a:p>
            <a:pPr defTabSz="976502"/>
            <a:fld id="{AFA1C768-445A-46B5-BF91-874450E2FE02}" type="slidenum">
              <a:rPr lang="en-US" smtClean="0"/>
              <a:pPr defTabSz="976502"/>
              <a:t>19</a:t>
            </a:fld>
            <a:endParaRPr lang="en-US" dirty="0" smtClean="0"/>
          </a:p>
        </p:txBody>
      </p:sp>
      <p:sp>
        <p:nvSpPr>
          <p:cNvPr id="87046" name="Rectangle 2"/>
          <p:cNvSpPr>
            <a:spLocks noGrp="1" noRot="1" noChangeAspect="1" noChangeArrowheads="1" noTextEdit="1"/>
          </p:cNvSpPr>
          <p:nvPr>
            <p:ph type="sldImg"/>
          </p:nvPr>
        </p:nvSpPr>
        <p:spPr>
          <a:xfrm>
            <a:off x="1339850" y="373063"/>
            <a:ext cx="4378325" cy="3284537"/>
          </a:xfrm>
          <a:ln/>
        </p:spPr>
      </p:sp>
      <p:sp>
        <p:nvSpPr>
          <p:cNvPr id="87047" name="Rectangle 3"/>
          <p:cNvSpPr>
            <a:spLocks noGrp="1" noChangeArrowheads="1"/>
          </p:cNvSpPr>
          <p:nvPr>
            <p:ph type="body" idx="1"/>
          </p:nvPr>
        </p:nvSpPr>
        <p:spPr>
          <a:xfrm>
            <a:off x="192157" y="4069361"/>
            <a:ext cx="6930887" cy="5364605"/>
          </a:xfrm>
          <a:noFill/>
          <a:ln/>
        </p:spPr>
        <p:txBody>
          <a:bodyPr/>
          <a:lstStyle/>
          <a:p>
            <a:pPr marL="195959" indent="-195959">
              <a:lnSpc>
                <a:spcPct val="90000"/>
              </a:lnSpc>
            </a:pPr>
            <a:r>
              <a:rPr lang="en-US" i="1" dirty="0" smtClean="0"/>
              <a:t>In 2007 I skipped this in both classes (no time) &amp; said: “we’ll come back at risk next class”</a:t>
            </a:r>
          </a:p>
          <a:p>
            <a:pPr marL="195959" indent="-195959">
              <a:lnSpc>
                <a:spcPct val="90000"/>
              </a:lnSpc>
              <a:buFontTx/>
              <a:buAutoNum type="arabicPeriod"/>
            </a:pPr>
            <a:r>
              <a:rPr lang="en-US" dirty="0" smtClean="0"/>
              <a:t>Look at buyer: picture is as we expected: higher </a:t>
            </a:r>
            <a:r>
              <a:rPr lang="en-US" i="1" dirty="0" smtClean="0"/>
              <a:t>b </a:t>
            </a:r>
            <a:r>
              <a:rPr lang="en-US" b="1" dirty="0" smtClean="0"/>
              <a:t>transfers more risk </a:t>
            </a:r>
            <a:r>
              <a:rPr lang="en-US" dirty="0" smtClean="0"/>
              <a:t>and </a:t>
            </a:r>
            <a:r>
              <a:rPr lang="en-US" b="1" dirty="0" smtClean="0"/>
              <a:t>dominates</a:t>
            </a:r>
            <a:r>
              <a:rPr lang="en-US" dirty="0" smtClean="0"/>
              <a:t> both in mean and risk!</a:t>
            </a:r>
          </a:p>
          <a:p>
            <a:pPr marL="195959" indent="-195959">
              <a:lnSpc>
                <a:spcPct val="90000"/>
              </a:lnSpc>
              <a:buFontTx/>
              <a:buAutoNum type="arabicPeriod"/>
            </a:pPr>
            <a:r>
              <a:rPr lang="en-US" dirty="0" smtClean="0"/>
              <a:t>Look at the supplier to understand the effect of </a:t>
            </a:r>
            <a:r>
              <a:rPr lang="en-US" b="1" dirty="0" smtClean="0"/>
              <a:t>risk transfer</a:t>
            </a:r>
            <a:r>
              <a:rPr lang="en-US" dirty="0" smtClean="0"/>
              <a:t>:</a:t>
            </a:r>
          </a:p>
          <a:p>
            <a:pPr marL="670213" lvl="1" indent="-195959">
              <a:lnSpc>
                <a:spcPct val="90000"/>
              </a:lnSpc>
              <a:buFontTx/>
              <a:buAutoNum type="arabicPeriod"/>
            </a:pPr>
            <a:r>
              <a:rPr lang="en-US" dirty="0" smtClean="0"/>
              <a:t>At b = $40, PO = BB and supplier has no risk (he buys back at $40 and resells at $40).</a:t>
            </a:r>
          </a:p>
          <a:p>
            <a:pPr marL="670213" lvl="1" indent="-195959">
              <a:lnSpc>
                <a:spcPct val="90000"/>
              </a:lnSpc>
              <a:buFontTx/>
              <a:buAutoNum type="arabicPeriod"/>
            </a:pPr>
            <a:r>
              <a:rPr lang="en-US" dirty="0" smtClean="0"/>
              <a:t>As we raise b, supplier mean profits increase so that the quantity effect dominates the assumption of risk.</a:t>
            </a:r>
          </a:p>
          <a:p>
            <a:pPr marL="670213" lvl="1" indent="-195959">
              <a:lnSpc>
                <a:spcPct val="90000"/>
              </a:lnSpc>
              <a:buFontTx/>
              <a:buAutoNum type="arabicPeriod"/>
            </a:pPr>
            <a:r>
              <a:rPr lang="en-US" dirty="0" smtClean="0"/>
              <a:t>A b of $60 is about best for supplier, but he would take:</a:t>
            </a:r>
          </a:p>
          <a:p>
            <a:pPr marL="1142819" lvl="2" indent="-195959">
              <a:lnSpc>
                <a:spcPct val="90000"/>
              </a:lnSpc>
              <a:buFontTx/>
              <a:buAutoNum type="arabicPeriod"/>
            </a:pPr>
            <a:r>
              <a:rPr lang="en-US" dirty="0" smtClean="0"/>
              <a:t>any b &lt; $78 if he’s risk neutral.</a:t>
            </a:r>
          </a:p>
          <a:p>
            <a:pPr marL="1142819" lvl="2" indent="-195959">
              <a:lnSpc>
                <a:spcPct val="90000"/>
              </a:lnSpc>
              <a:buFontTx/>
              <a:buAutoNum type="arabicPeriod"/>
            </a:pPr>
            <a:r>
              <a:rPr lang="en-US" dirty="0" smtClean="0"/>
              <a:t>Only any b &lt; $60 if he’s risk averse. If he’s very risk averse, many not want BB at all b/c the added profit risk may outweigh the 1% mean gain.</a:t>
            </a:r>
          </a:p>
          <a:p>
            <a:pPr marL="670213" lvl="1" indent="-195959">
              <a:lnSpc>
                <a:spcPct val="90000"/>
              </a:lnSpc>
              <a:buFontTx/>
              <a:buAutoNum type="arabicPeriod"/>
            </a:pPr>
            <a:r>
              <a:rPr lang="en-US" dirty="0" smtClean="0"/>
              <a:t>Eventually mean decreases below PO and may get really bad.</a:t>
            </a:r>
          </a:p>
          <a:p>
            <a:pPr marL="1142819" lvl="2" indent="-195959">
              <a:lnSpc>
                <a:spcPct val="90000"/>
              </a:lnSpc>
              <a:buFontTx/>
              <a:buAutoNum type="arabicPeriod"/>
            </a:pPr>
            <a:r>
              <a:rPr lang="en-US" dirty="0" smtClean="0"/>
              <a:t>Reason is that as b nears w, buyer orders the moon and returns at no risk, but now supplier looses on the returns.</a:t>
            </a:r>
          </a:p>
          <a:p>
            <a:pPr marL="195959" indent="-195959">
              <a:lnSpc>
                <a:spcPct val="90000"/>
              </a:lnSpc>
            </a:pPr>
            <a:endParaRPr lang="en-US" dirty="0" smtClean="0"/>
          </a:p>
          <a:p>
            <a:pPr marL="195959" indent="-195959">
              <a:lnSpc>
                <a:spcPct val="90000"/>
              </a:lnSpc>
            </a:pPr>
            <a:r>
              <a:rPr lang="en-US" b="1" dirty="0" smtClean="0"/>
              <a:t>But, here we only worked on one parameter of the (w, b) contract. Typically w will rise as b does so that the supplier will be better off.</a:t>
            </a:r>
          </a:p>
          <a:p>
            <a:pPr marL="195959" indent="-195959">
              <a:lnSpc>
                <a:spcPct val="90000"/>
              </a:lnSpc>
            </a:pPr>
            <a:endParaRPr lang="en-US" b="1" dirty="0" smtClean="0"/>
          </a:p>
          <a:p>
            <a:pPr marL="195959" indent="-195959">
              <a:lnSpc>
                <a:spcPct val="90000"/>
              </a:lnSpc>
            </a:pPr>
            <a:r>
              <a:rPr lang="en-US" dirty="0" smtClean="0"/>
              <a:t>Actually, if supplier can set both w and b, he can not only get to SC optimal, but also take all the profits!</a:t>
            </a:r>
          </a:p>
          <a:p>
            <a:pPr marL="670213" lvl="1" indent="-195959">
              <a:lnSpc>
                <a:spcPct val="90000"/>
              </a:lnSpc>
              <a:buFontTx/>
              <a:buAutoNum type="arabicPeriod"/>
            </a:pPr>
            <a:r>
              <a:rPr lang="en-US" dirty="0" smtClean="0"/>
              <a:t>200-w = .875(200-b) and b &lt; w (arbitrage) and b &gt; v (retailer) and perhaps b &lt; c + v.  Notice that you have one equation in two unknowns, so we retain a lot of latitude which allows one to share profits arbitrarily so as to make it attractive to one party. (</a:t>
            </a:r>
            <a:r>
              <a:rPr lang="en-US" dirty="0" err="1" smtClean="0"/>
              <a:t>Pasternack</a:t>
            </a:r>
            <a:r>
              <a:rPr lang="en-US" dirty="0" smtClean="0"/>
              <a:t> 1985). </a:t>
            </a:r>
          </a:p>
          <a:p>
            <a:pPr marL="195959" indent="-195959">
              <a:lnSpc>
                <a:spcPct val="90000"/>
              </a:lnSpc>
            </a:pPr>
            <a:r>
              <a:rPr lang="en-US" dirty="0" smtClean="0"/>
              <a:t>Where do we see BB?</a:t>
            </a:r>
          </a:p>
          <a:p>
            <a:pPr marL="670213" lvl="1" indent="-195959">
              <a:lnSpc>
                <a:spcPct val="90000"/>
              </a:lnSpc>
              <a:buFontTx/>
              <a:buAutoNum type="arabicPeriod"/>
            </a:pPr>
            <a:r>
              <a:rPr lang="en-US" dirty="0" smtClean="0"/>
              <a:t>High demand volatility</a:t>
            </a:r>
          </a:p>
          <a:p>
            <a:pPr marL="670213" lvl="1" indent="-195959">
              <a:lnSpc>
                <a:spcPct val="90000"/>
              </a:lnSpc>
              <a:buFontTx/>
              <a:buAutoNum type="arabicPeriod"/>
            </a:pPr>
            <a:r>
              <a:rPr lang="en-US" dirty="0" smtClean="0"/>
              <a:t>Short-life time and low salvage value</a:t>
            </a:r>
          </a:p>
          <a:p>
            <a:pPr marL="670213" lvl="1" indent="-195959">
              <a:lnSpc>
                <a:spcPct val="90000"/>
              </a:lnSpc>
              <a:buFontTx/>
              <a:buAutoNum type="arabicPeriod"/>
            </a:pPr>
            <a:r>
              <a:rPr lang="en-US" dirty="0" smtClean="0"/>
              <a:t>Even longer-life time with re-ordering works: the supplier can then credit any leftovers at end of horizon (= “markdown money” in retail, or finance part of the holding costs. Both credits and holding cost financing have same effect as BB. Complications are: from when does supplier allow retailer to markdown? Competitive effects (Saks may need to follow if Nordstrom starts marking down); GM may only finance holding for a few weeks, after which retailer assumes all holding costs to induce retailer effort.</a:t>
            </a:r>
          </a:p>
          <a:p>
            <a:pPr marL="195959" indent="-195959">
              <a:lnSpc>
                <a:spcPct val="90000"/>
              </a:lnSpc>
            </a:pPr>
            <a:r>
              <a:rPr lang="en-US" b="1" dirty="0" smtClean="0"/>
              <a:t>Bottom line: </a:t>
            </a:r>
            <a:r>
              <a:rPr lang="en-US" dirty="0" smtClean="0"/>
              <a:t>contracts can smartly transfer and “balance” risks!</a:t>
            </a:r>
          </a:p>
          <a:p>
            <a:pPr marL="670213" lvl="1" indent="-195959">
              <a:lnSpc>
                <a:spcPct val="90000"/>
              </a:lnSpc>
            </a:pPr>
            <a:r>
              <a:rPr lang="en-US" dirty="0" smtClean="0"/>
              <a:t>One could interpret BB as a supplier selling both goods </a:t>
            </a:r>
            <a:r>
              <a:rPr lang="en-US" i="1" dirty="0" smtClean="0"/>
              <a:t>with some insurance packaged in</a:t>
            </a:r>
            <a:r>
              <a:rPr lang="en-US" dirty="0" smtClean="0"/>
              <a:t>. This not only induces the buyer to buy more, but he may even be willing to pay more per unit!</a:t>
            </a:r>
          </a:p>
          <a:p>
            <a:pPr marL="195959" indent="-195959">
              <a:lnSpc>
                <a:spcPct val="90000"/>
              </a:lnSpc>
              <a:buFontTx/>
              <a:buAutoNum type="arabicPeriod"/>
            </a:pPr>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88067" name="Rectangle 3"/>
          <p:cNvSpPr>
            <a:spLocks noGrp="1" noChangeArrowheads="1"/>
          </p:cNvSpPr>
          <p:nvPr>
            <p:ph type="dt" sz="quarter" idx="1"/>
          </p:nvPr>
        </p:nvSpPr>
        <p:spPr>
          <a:noFill/>
        </p:spPr>
        <p:txBody>
          <a:bodyPr/>
          <a:lstStyle/>
          <a:p>
            <a:pPr defTabSz="976502"/>
            <a:fld id="{75B20CB3-8391-4800-8FBC-0965DE9D3622}" type="datetime1">
              <a:rPr lang="en-US" smtClean="0"/>
              <a:pPr defTabSz="976502"/>
              <a:t>2/28/2011</a:t>
            </a:fld>
            <a:endParaRPr lang="en-US" dirty="0" smtClean="0"/>
          </a:p>
        </p:txBody>
      </p:sp>
      <p:sp>
        <p:nvSpPr>
          <p:cNvPr id="88068" name="Rectangle 6"/>
          <p:cNvSpPr>
            <a:spLocks noGrp="1" noChangeArrowheads="1"/>
          </p:cNvSpPr>
          <p:nvPr>
            <p:ph type="ftr" sz="quarter" idx="4"/>
          </p:nvPr>
        </p:nvSpPr>
        <p:spPr>
          <a:noFill/>
        </p:spPr>
        <p:txBody>
          <a:bodyPr/>
          <a:lstStyle/>
          <a:p>
            <a:pPr defTabSz="976502"/>
            <a:r>
              <a:rPr lang="en-US" dirty="0" smtClean="0"/>
              <a:t>© Van Mieghem</a:t>
            </a:r>
          </a:p>
        </p:txBody>
      </p:sp>
      <p:sp>
        <p:nvSpPr>
          <p:cNvPr id="88069" name="Rectangle 7"/>
          <p:cNvSpPr>
            <a:spLocks noGrp="1" noChangeArrowheads="1"/>
          </p:cNvSpPr>
          <p:nvPr>
            <p:ph type="sldNum" sz="quarter" idx="5"/>
          </p:nvPr>
        </p:nvSpPr>
        <p:spPr>
          <a:noFill/>
        </p:spPr>
        <p:txBody>
          <a:bodyPr/>
          <a:lstStyle/>
          <a:p>
            <a:pPr defTabSz="976502"/>
            <a:fld id="{59E0A0EB-E99C-4919-BA56-8A541951CAA3}" type="slidenum">
              <a:rPr lang="en-US" smtClean="0"/>
              <a:pPr defTabSz="976502"/>
              <a:t>20</a:t>
            </a:fld>
            <a:endParaRPr lang="en-US" dirty="0" smtClean="0"/>
          </a:p>
        </p:txBody>
      </p:sp>
      <p:sp>
        <p:nvSpPr>
          <p:cNvPr id="88070" name="Rectangle 2"/>
          <p:cNvSpPr>
            <a:spLocks noGrp="1" noRot="1" noChangeAspect="1" noChangeArrowheads="1" noTextEdit="1"/>
          </p:cNvSpPr>
          <p:nvPr>
            <p:ph type="sldImg"/>
          </p:nvPr>
        </p:nvSpPr>
        <p:spPr>
          <a:xfrm>
            <a:off x="1339850" y="373063"/>
            <a:ext cx="4378325" cy="3284537"/>
          </a:xfrm>
          <a:ln/>
        </p:spPr>
      </p:sp>
      <p:sp>
        <p:nvSpPr>
          <p:cNvPr id="88071" name="Rectangle 3"/>
          <p:cNvSpPr>
            <a:spLocks noGrp="1" noChangeArrowheads="1"/>
          </p:cNvSpPr>
          <p:nvPr>
            <p:ph type="body" idx="1"/>
          </p:nvPr>
        </p:nvSpPr>
        <p:spPr>
          <a:noFill/>
          <a:ln/>
        </p:spPr>
        <p:txBody>
          <a:bodyPr/>
          <a:lstStyle/>
          <a:p>
            <a:pPr marL="195959" indent="-195959"/>
            <a:r>
              <a:rPr lang="en-US" i="1" dirty="0" smtClean="0"/>
              <a:t>This discussion comes up earlier when we discuss the various contracts with newsvendor and ask why none of them get to the efficient outcome.</a:t>
            </a:r>
          </a:p>
          <a:p>
            <a:pPr marL="195959" indent="-195959"/>
            <a:r>
              <a:rPr lang="en-US" i="1" dirty="0" smtClean="0"/>
              <a:t>“This slide is just a reminder.”</a:t>
            </a:r>
          </a:p>
          <a:p>
            <a:pPr marL="195959" indent="-195959"/>
            <a:endParaRPr lang="en-US" dirty="0" smtClean="0"/>
          </a:p>
          <a:p>
            <a:pPr marL="195959" indent="-195959"/>
            <a:r>
              <a:rPr lang="en-US" dirty="0" smtClean="0"/>
              <a:t>How solve DM?</a:t>
            </a:r>
          </a:p>
          <a:p>
            <a:pPr marL="195959" indent="-195959">
              <a:buFontTx/>
              <a:buAutoNum type="arabicPeriod"/>
            </a:pPr>
            <a:r>
              <a:rPr lang="en-US" dirty="0" smtClean="0"/>
              <a:t>Sell the firm</a:t>
            </a:r>
          </a:p>
          <a:p>
            <a:pPr marL="195959" indent="-195959">
              <a:buFontTx/>
              <a:buAutoNum type="arabicPeriod"/>
            </a:pPr>
            <a:r>
              <a:rPr lang="en-US" dirty="0" smtClean="0"/>
              <a:t>Transfer at cost (transfer price problem&gt; see </a:t>
            </a:r>
            <a:r>
              <a:rPr lang="en-US" dirty="0" err="1" smtClean="0"/>
              <a:t>Dynaco</a:t>
            </a:r>
            <a:r>
              <a:rPr lang="en-US" dirty="0" smtClean="0"/>
              <a:t>)</a:t>
            </a:r>
          </a:p>
          <a:p>
            <a:pPr marL="195959" indent="-195959">
              <a:buFontTx/>
              <a:buAutoNum type="arabicPeriod"/>
            </a:pPr>
            <a:r>
              <a:rPr lang="en-US" dirty="0" smtClean="0"/>
              <a:t>With demand uncertainty: use buy-back.</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89091" name="Rectangle 3"/>
          <p:cNvSpPr>
            <a:spLocks noGrp="1" noChangeArrowheads="1"/>
          </p:cNvSpPr>
          <p:nvPr>
            <p:ph type="dt" sz="quarter" idx="1"/>
          </p:nvPr>
        </p:nvSpPr>
        <p:spPr>
          <a:noFill/>
        </p:spPr>
        <p:txBody>
          <a:bodyPr/>
          <a:lstStyle/>
          <a:p>
            <a:pPr defTabSz="976502"/>
            <a:fld id="{3301289E-0BE5-4528-814F-10C70893D74F}" type="datetime1">
              <a:rPr lang="en-US" smtClean="0"/>
              <a:pPr defTabSz="976502"/>
              <a:t>2/28/2011</a:t>
            </a:fld>
            <a:endParaRPr lang="en-US" dirty="0" smtClean="0"/>
          </a:p>
        </p:txBody>
      </p:sp>
      <p:sp>
        <p:nvSpPr>
          <p:cNvPr id="89092" name="Rectangle 6"/>
          <p:cNvSpPr>
            <a:spLocks noGrp="1" noChangeArrowheads="1"/>
          </p:cNvSpPr>
          <p:nvPr>
            <p:ph type="ftr" sz="quarter" idx="4"/>
          </p:nvPr>
        </p:nvSpPr>
        <p:spPr>
          <a:noFill/>
        </p:spPr>
        <p:txBody>
          <a:bodyPr/>
          <a:lstStyle/>
          <a:p>
            <a:pPr defTabSz="976502"/>
            <a:r>
              <a:rPr lang="en-US" dirty="0" smtClean="0"/>
              <a:t>© Van Mieghem</a:t>
            </a:r>
          </a:p>
        </p:txBody>
      </p:sp>
      <p:sp>
        <p:nvSpPr>
          <p:cNvPr id="89093" name="Rectangle 7"/>
          <p:cNvSpPr>
            <a:spLocks noGrp="1" noChangeArrowheads="1"/>
          </p:cNvSpPr>
          <p:nvPr>
            <p:ph type="sldNum" sz="quarter" idx="5"/>
          </p:nvPr>
        </p:nvSpPr>
        <p:spPr>
          <a:noFill/>
        </p:spPr>
        <p:txBody>
          <a:bodyPr/>
          <a:lstStyle/>
          <a:p>
            <a:pPr defTabSz="976502"/>
            <a:fld id="{6A236947-16EE-4A8F-9D04-AD824746B391}" type="slidenum">
              <a:rPr lang="en-US" smtClean="0"/>
              <a:pPr defTabSz="976502"/>
              <a:t>21</a:t>
            </a:fld>
            <a:endParaRPr lang="en-US" dirty="0" smtClean="0"/>
          </a:p>
        </p:txBody>
      </p:sp>
      <p:sp>
        <p:nvSpPr>
          <p:cNvPr id="89094" name="Rectangle 2"/>
          <p:cNvSpPr>
            <a:spLocks noGrp="1" noRot="1" noChangeAspect="1" noChangeArrowheads="1" noTextEdit="1"/>
          </p:cNvSpPr>
          <p:nvPr>
            <p:ph type="sldImg"/>
          </p:nvPr>
        </p:nvSpPr>
        <p:spPr>
          <a:xfrm>
            <a:off x="1217613" y="212725"/>
            <a:ext cx="4878387" cy="3657600"/>
          </a:xfrm>
          <a:ln/>
        </p:spPr>
      </p:sp>
      <p:sp>
        <p:nvSpPr>
          <p:cNvPr id="89095" name="Rectangle 3"/>
          <p:cNvSpPr>
            <a:spLocks noGrp="1" noChangeArrowheads="1"/>
          </p:cNvSpPr>
          <p:nvPr>
            <p:ph type="body" idx="1"/>
          </p:nvPr>
        </p:nvSpPr>
        <p:spPr>
          <a:xfrm>
            <a:off x="175592" y="3933279"/>
            <a:ext cx="6964017" cy="5212126"/>
          </a:xfrm>
          <a:noFill/>
          <a:ln/>
        </p:spPr>
        <p:txBody>
          <a:bodyPr/>
          <a:lstStyle/>
          <a:p>
            <a:pPr marL="195959" indent="-195959"/>
            <a:r>
              <a:rPr lang="en-US" sz="900" b="1" dirty="0" smtClean="0"/>
              <a:t>JVM Key: </a:t>
            </a:r>
            <a:r>
              <a:rPr lang="en-US" sz="900" dirty="0" smtClean="0"/>
              <a:t> collaboration tech has IT focus; structured contracts have strategic relationship focus.  Later we will talk about Sun’s commodity managers, who operate at the strategic contract level, whereas tactical purchasing happens on transaction level.</a:t>
            </a:r>
            <a:endParaRPr lang="en-US" sz="900" b="1" dirty="0" smtClean="0"/>
          </a:p>
          <a:p>
            <a:pPr marL="195959" indent="-195959"/>
            <a:endParaRPr lang="en-US" sz="900" b="1" dirty="0" smtClean="0"/>
          </a:p>
          <a:p>
            <a:pPr marL="195959" indent="-195959"/>
            <a:r>
              <a:rPr lang="en-US" sz="900" dirty="0" smtClean="0"/>
              <a:t>Slide from Vivecon.com (viva contracts?)</a:t>
            </a:r>
          </a:p>
          <a:p>
            <a:pPr marL="195959" indent="-195959"/>
            <a:r>
              <a:rPr lang="en-US" sz="900" b="1" dirty="0" smtClean="0"/>
              <a:t>Supply chain solutions have focused on collaboration and process automation. </a:t>
            </a:r>
            <a:r>
              <a:rPr lang="en-US" sz="900" dirty="0" smtClean="0"/>
              <a:t>This has dramatically increased the speed of information flow, and reduced CT, I while increasing integration and R.</a:t>
            </a:r>
          </a:p>
          <a:p>
            <a:pPr marL="195959" indent="-195959"/>
            <a:r>
              <a:rPr lang="en-US" sz="1200" b="1" dirty="0" smtClean="0"/>
              <a:t>The Ultimate Goal</a:t>
            </a:r>
            <a:r>
              <a:rPr lang="en-US" sz="1200" dirty="0" smtClean="0"/>
              <a:t>: Collaboration at the management and planning levels</a:t>
            </a:r>
            <a:r>
              <a:rPr lang="en-US" sz="900" dirty="0" smtClean="0"/>
              <a:t>.</a:t>
            </a:r>
          </a:p>
          <a:p>
            <a:pPr marL="195959" indent="-195959"/>
            <a:r>
              <a:rPr lang="en-US" sz="900" dirty="0" smtClean="0"/>
              <a:t>Two objectives: allocate/reserve capacity and align incentives:</a:t>
            </a:r>
            <a:endParaRPr lang="en-US" dirty="0" smtClean="0"/>
          </a:p>
          <a:p>
            <a:pPr marL="195959" indent="-195959">
              <a:buFontTx/>
              <a:buAutoNum type="arabicPeriod"/>
            </a:pPr>
            <a:r>
              <a:rPr lang="en-US" dirty="0" smtClean="0"/>
              <a:t>Just because you can see the assets does not mean that you have access to the assets. </a:t>
            </a:r>
          </a:p>
          <a:p>
            <a:pPr marL="195959" indent="-195959">
              <a:buFontTx/>
              <a:buAutoNum type="arabicPeriod"/>
            </a:pPr>
            <a:r>
              <a:rPr lang="en-US" dirty="0" smtClean="0"/>
              <a:t>Nor does it mean that the supplier invested in the assets according to your business objectives (that is just because you can see them does not preclude that you wished the supplier had more or less).</a:t>
            </a:r>
          </a:p>
          <a:p>
            <a:pPr marL="195959" indent="-195959"/>
            <a:endParaRPr lang="en-US" b="1" dirty="0" smtClean="0"/>
          </a:p>
          <a:p>
            <a:pPr marL="195959" indent="-195959"/>
            <a:r>
              <a:rPr lang="en-US" b="1" dirty="0" smtClean="0"/>
              <a:t>Capacity allocation: </a:t>
            </a:r>
            <a:r>
              <a:rPr lang="en-US" dirty="0" smtClean="0"/>
              <a:t>Consider the fate  of a supplier who stocks a component used by two customers. How much of that inventory is allocated to each customer? If each customer has an allocation reserved, what are the customers liabilities on those materials? Now consider the more difficult problem of observing capacity. With set-up time and variations of product mix, merely computing capacity is a problem that many companies have.</a:t>
            </a:r>
          </a:p>
          <a:p>
            <a:pPr marL="195959" indent="-195959"/>
            <a:endParaRPr lang="en-US" dirty="0" smtClean="0"/>
          </a:p>
          <a:p>
            <a:pPr marL="195959" indent="-195959"/>
            <a:r>
              <a:rPr lang="en-US" b="1" dirty="0" smtClean="0"/>
              <a:t>Incentives: </a:t>
            </a:r>
            <a:r>
              <a:rPr lang="en-US" dirty="0" smtClean="0"/>
              <a:t>The other problem that is commonly observed is that the customer may want more flexibility than the supplier typically provides. However given the lack of definition in flexibility this problem is not identified until it is often too late. Suppliers often are unwilling or unable to take as much risk on upside opportunities under the current price structure as their larger customers may desire. In this case, you may be able to see the assets only to conclude there is not enough. Clearly some other arrangement must be made.</a:t>
            </a:r>
          </a:p>
          <a:p>
            <a:pPr marL="195959" indent="-195959"/>
            <a:endParaRPr lang="en-US" dirty="0" smtClean="0"/>
          </a:p>
          <a:p>
            <a:pPr marL="195959" indent="-195959"/>
            <a:r>
              <a:rPr lang="en-US" b="1" dirty="0" smtClean="0"/>
              <a:t>Performance-Based Logistics (PBL)</a:t>
            </a:r>
            <a:r>
              <a:rPr lang="en-US" dirty="0" smtClean="0"/>
              <a:t>PBL is </a:t>
            </a:r>
            <a:r>
              <a:rPr lang="en-US" dirty="0" err="1" smtClean="0"/>
              <a:t>DoD's</a:t>
            </a:r>
            <a:r>
              <a:rPr lang="en-US" dirty="0" smtClean="0"/>
              <a:t> preferred approach for product support implementation (</a:t>
            </a:r>
            <a:r>
              <a:rPr lang="en-US" u="sng" dirty="0" err="1" smtClean="0">
                <a:hlinkClick r:id="rId3"/>
              </a:rPr>
              <a:t>DoD</a:t>
            </a:r>
            <a:r>
              <a:rPr lang="en-US" u="sng" dirty="0" smtClean="0">
                <a:hlinkClick r:id="rId3"/>
              </a:rPr>
              <a:t> Directive 5000.1)</a:t>
            </a:r>
            <a:r>
              <a:rPr lang="en-US" dirty="0" smtClean="0"/>
              <a:t>. PBL is the purchase of support as an integrated, affordable, performance package designed to optimize system readiness and meet performance goals for a weapon system through long-term support arrangements with clear lines of authority and responsibility. </a:t>
            </a:r>
          </a:p>
          <a:p>
            <a:pPr marL="195959" indent="-195959"/>
            <a:r>
              <a:rPr lang="en-US" dirty="0" smtClean="0"/>
              <a:t>The essence of PBL is buying performance outcomes. It is procurement of a capability to support the </a:t>
            </a:r>
            <a:r>
              <a:rPr lang="en-US" dirty="0" err="1" smtClean="0"/>
              <a:t>warfighter</a:t>
            </a:r>
            <a:r>
              <a:rPr lang="en-US" dirty="0" smtClean="0"/>
              <a:t> versus the individual parts or repair actions. This is accomplished through a business relationship that is structured to meet the </a:t>
            </a:r>
            <a:r>
              <a:rPr lang="en-US" dirty="0" err="1" smtClean="0"/>
              <a:t>warfighter's</a:t>
            </a:r>
            <a:r>
              <a:rPr lang="en-US" dirty="0" smtClean="0"/>
              <a:t> requirements. One of the most significant aspects of PBL is the concept of a negotiated agreement between the major stakeholders (e.g., the program manager, the force provider(s), and the support provider(s)) that formally documents the performance and support expectations and commensurate resources to achieve the desired PBL outcomes.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71683" name="Rectangle 3"/>
          <p:cNvSpPr>
            <a:spLocks noGrp="1" noChangeArrowheads="1"/>
          </p:cNvSpPr>
          <p:nvPr>
            <p:ph type="dt" sz="quarter" idx="1"/>
          </p:nvPr>
        </p:nvSpPr>
        <p:spPr>
          <a:noFill/>
        </p:spPr>
        <p:txBody>
          <a:bodyPr/>
          <a:lstStyle/>
          <a:p>
            <a:pPr defTabSz="976502"/>
            <a:fld id="{AC94F5F0-558E-40A6-A7E3-9907A82757E5}" type="datetime1">
              <a:rPr lang="en-US" smtClean="0"/>
              <a:pPr defTabSz="976502"/>
              <a:t>2/28/2011</a:t>
            </a:fld>
            <a:endParaRPr lang="en-US" dirty="0" smtClean="0"/>
          </a:p>
        </p:txBody>
      </p:sp>
      <p:sp>
        <p:nvSpPr>
          <p:cNvPr id="71684"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71685"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96821" indent="-196821">
              <a:buFontTx/>
              <a:buChar char="•"/>
              <a:defRPr/>
            </a:pPr>
            <a:r>
              <a:rPr lang="en-US" dirty="0" smtClean="0"/>
              <a:t> Nobody calls a likelihood of winning $1M a risk …</a:t>
            </a:r>
          </a:p>
          <a:p>
            <a:pPr marL="671414" lvl="1" indent="-196821">
              <a:buFontTx/>
              <a:buChar char="•"/>
              <a:defRPr/>
            </a:pPr>
            <a:r>
              <a:rPr lang="en-US" dirty="0" smtClean="0"/>
              <a:t>Undesirable … = hazard x exposure = p x $loss</a:t>
            </a:r>
          </a:p>
          <a:p>
            <a:pPr marL="671414" lvl="1" indent="-196821">
              <a:buFontTx/>
              <a:buChar char="•"/>
              <a:defRPr/>
            </a:pPr>
            <a:r>
              <a:rPr lang="en-US" dirty="0" smtClean="0"/>
              <a:t>Other measurements of risk:</a:t>
            </a:r>
          </a:p>
          <a:p>
            <a:pPr marL="1144420" lvl="2" indent="-196821">
              <a:buFontTx/>
              <a:buChar char="•"/>
              <a:defRPr/>
            </a:pPr>
            <a:r>
              <a:rPr lang="en-US" dirty="0" smtClean="0"/>
              <a:t>Expected downside loss, </a:t>
            </a:r>
            <a:r>
              <a:rPr lang="en-US" dirty="0" err="1" smtClean="0"/>
              <a:t>VaR</a:t>
            </a:r>
            <a:r>
              <a:rPr lang="en-US" dirty="0" smtClean="0"/>
              <a:t>, </a:t>
            </a:r>
            <a:r>
              <a:rPr lang="en-US" dirty="0" err="1" smtClean="0"/>
              <a:t>semivariances</a:t>
            </a:r>
            <a:r>
              <a:rPr lang="en-US" dirty="0" smtClean="0"/>
              <a:t>, …</a:t>
            </a:r>
          </a:p>
          <a:p>
            <a:pPr marL="1144420" lvl="2" indent="-196821">
              <a:buFontTx/>
              <a:buChar char="•"/>
              <a:defRPr/>
            </a:pPr>
            <a:r>
              <a:rPr lang="en-US" dirty="0" smtClean="0"/>
              <a:t>Utility.  This boils down to using variance if:</a:t>
            </a:r>
          </a:p>
          <a:p>
            <a:pPr marL="1144420" lvl="2" indent="-196821">
              <a:buFontTx/>
              <a:buAutoNum type="arabicPeriod"/>
              <a:defRPr/>
            </a:pPr>
            <a:r>
              <a:rPr lang="en-US" dirty="0" smtClean="0"/>
              <a:t>Exponential utility (downside weighs more than upside)</a:t>
            </a:r>
          </a:p>
          <a:p>
            <a:pPr marL="1144420" lvl="2" indent="-196821">
              <a:buFontTx/>
              <a:buAutoNum type="arabicPeriod"/>
              <a:defRPr/>
            </a:pPr>
            <a:r>
              <a:rPr lang="en-US" dirty="0" smtClean="0"/>
              <a:t>Linear technology</a:t>
            </a:r>
          </a:p>
          <a:p>
            <a:pPr marL="1144420" lvl="2" indent="-196821">
              <a:buFontTx/>
              <a:buAutoNum type="arabicPeriod"/>
              <a:defRPr/>
            </a:pPr>
            <a:r>
              <a:rPr lang="en-US" dirty="0" smtClean="0"/>
              <a:t>Normal forecast</a:t>
            </a:r>
          </a:p>
          <a:p>
            <a:pPr marL="196821" indent="-196821">
              <a:buFontTx/>
              <a:buChar char="•"/>
              <a:defRPr/>
            </a:pPr>
            <a:endParaRPr lang="en-US" dirty="0" smtClean="0"/>
          </a:p>
          <a:p>
            <a:pPr marL="196821" indent="-196821">
              <a:buFontTx/>
              <a:buChar char="•"/>
              <a:defRPr/>
            </a:pPr>
            <a:endParaRPr lang="en-US" dirty="0" smtClean="0"/>
          </a:p>
          <a:p>
            <a:pPr marL="196821" indent="-196821">
              <a:buFontTx/>
              <a:buChar char="•"/>
              <a:defRPr/>
            </a:pPr>
            <a:r>
              <a:rPr lang="en-US" dirty="0" smtClean="0"/>
              <a:t>What is operational risk:  different interpretations</a:t>
            </a:r>
          </a:p>
          <a:p>
            <a:pPr marL="654021" lvl="1" indent="-196821">
              <a:buFontTx/>
              <a:buChar char="•"/>
              <a:defRPr/>
            </a:pPr>
            <a:r>
              <a:rPr lang="en-US" dirty="0" smtClean="0"/>
              <a:t>1.</a:t>
            </a:r>
            <a:r>
              <a:rPr lang="en-US" baseline="0" dirty="0" smtClean="0"/>
              <a:t> </a:t>
            </a:r>
            <a:r>
              <a:rPr lang="en-US" sz="1000" dirty="0" smtClean="0"/>
              <a:t>Operational Risk is the threat that a resource, process, or system will fail to perform as intended</a:t>
            </a:r>
          </a:p>
          <a:p>
            <a:pPr marL="654021" lvl="1" indent="-196821">
              <a:buFontTx/>
              <a:buChar char="•"/>
              <a:defRPr/>
            </a:pPr>
            <a:r>
              <a:rPr lang="en-US" sz="1000" dirty="0" smtClean="0"/>
              <a:t>2. mismatch risk</a:t>
            </a:r>
            <a:endParaRPr lang="en-US" dirty="0" smtClean="0"/>
          </a:p>
          <a:p>
            <a:pPr marL="196821" indent="-196821">
              <a:buFontTx/>
              <a:buChar char="•"/>
              <a:defRPr/>
            </a:pPr>
            <a:endParaRPr lang="en-US" dirty="0" smtClean="0"/>
          </a:p>
          <a:p>
            <a:pPr marL="196821" indent="-196821">
              <a:buFontTx/>
              <a:buChar char="•"/>
              <a:defRPr/>
            </a:pPr>
            <a:endParaRPr lang="en-US" dirty="0" smtClean="0"/>
          </a:p>
          <a:p>
            <a:pPr marL="196821" indent="-196821">
              <a:buFontTx/>
              <a:buChar char="•"/>
              <a:defRPr/>
            </a:pPr>
            <a:endParaRPr lang="en-US" dirty="0" smtClean="0"/>
          </a:p>
          <a:p>
            <a:pPr marL="196821" indent="-196821">
              <a:buFontTx/>
              <a:buChar char="•"/>
              <a:defRPr/>
            </a:pPr>
            <a:r>
              <a:rPr lang="en-US" dirty="0" smtClean="0"/>
              <a:t> Differentiate mismatch risk (as in Seagate, which is </a:t>
            </a:r>
            <a:r>
              <a:rPr lang="en-US" i="1" dirty="0" smtClean="0"/>
              <a:t>expected profit difference</a:t>
            </a:r>
            <a:r>
              <a:rPr lang="en-US" dirty="0" smtClean="0"/>
              <a:t>) from profit variability risk</a:t>
            </a:r>
          </a:p>
          <a:p>
            <a:pPr marL="653954" lvl="1" indent="-196821">
              <a:buFontTx/>
              <a:buChar char="•"/>
              <a:defRPr/>
            </a:pPr>
            <a:r>
              <a:rPr lang="en-US" dirty="0" smtClean="0"/>
              <a:t>How do you analyze risk? Easiest is decision trees, otherwise simulation</a:t>
            </a:r>
          </a:p>
          <a:p>
            <a:pPr marL="196821" indent="-196821">
              <a:buFontTx/>
              <a:buChar char="•"/>
              <a:defRPr/>
            </a:pPr>
            <a:endParaRPr lang="en-US" dirty="0" smtClean="0"/>
          </a:p>
          <a:p>
            <a:pPr marL="196821" indent="-196821">
              <a:buFontTx/>
              <a:buChar char="•"/>
              <a:defRPr/>
            </a:pPr>
            <a:r>
              <a:rPr lang="en-US" dirty="0" smtClean="0"/>
              <a:t>Operational hedging = configure the operational system for speed and flexibility so as to be resilient to risk</a:t>
            </a:r>
          </a:p>
          <a:p>
            <a:pPr marL="653954" lvl="1" indent="-196821">
              <a:buFontTx/>
              <a:buChar char="•"/>
              <a:defRPr/>
            </a:pPr>
            <a:r>
              <a:rPr lang="en-US" dirty="0" smtClean="0"/>
              <a:t>Of disruption risk: P&amp;G’s Pringles plant in Jackson, </a:t>
            </a:r>
            <a:r>
              <a:rPr lang="en-US" dirty="0" err="1" smtClean="0"/>
              <a:t>Tenessee</a:t>
            </a:r>
            <a:r>
              <a:rPr lang="en-US" dirty="0" smtClean="0"/>
              <a:t>, burns down but they quickly re-route production to the Belgian plant</a:t>
            </a:r>
          </a:p>
          <a:p>
            <a:pPr marL="653954" lvl="1" indent="-196821">
              <a:buFontTx/>
              <a:buChar char="•"/>
              <a:defRPr/>
            </a:pPr>
            <a:r>
              <a:rPr lang="en-US" dirty="0" smtClean="0"/>
              <a:t>Of normal risk: flexible airline tickets or opaque tickets in Hotwire or Priceline</a:t>
            </a:r>
          </a:p>
          <a:p>
            <a:pPr marL="196821" indent="-196821">
              <a:buFontTx/>
              <a:buChar char="•"/>
              <a:defRPr/>
            </a:pPr>
            <a:r>
              <a:rPr lang="en-US" dirty="0" smtClean="0"/>
              <a:t>Financial hedging:</a:t>
            </a:r>
          </a:p>
          <a:p>
            <a:pPr marL="653954" lvl="1" indent="-196821">
              <a:buFontTx/>
              <a:buChar char="•"/>
              <a:defRPr/>
            </a:pPr>
            <a:r>
              <a:rPr lang="en-US" dirty="0" smtClean="0"/>
              <a:t>P&amp;G also has property insurance, one financial instrument to mitigate risk</a:t>
            </a:r>
          </a:p>
          <a:p>
            <a:pPr marL="653954" lvl="1" indent="-196821">
              <a:buFontTx/>
              <a:buChar char="•"/>
              <a:defRPr/>
            </a:pPr>
            <a:r>
              <a:rPr lang="en-US" dirty="0" smtClean="0"/>
              <a:t>Porsche is very dependent on US sales so it hedges its currency exchange rate risk with futures and other derivatives</a:t>
            </a:r>
          </a:p>
          <a:p>
            <a:pPr marL="653954" lvl="1" indent="-196821">
              <a:buFontTx/>
              <a:buChar char="•"/>
              <a:defRPr/>
            </a:pPr>
            <a:endParaRPr lang="en-US" dirty="0" smtClean="0"/>
          </a:p>
          <a:p>
            <a:pPr marL="196821" indent="-196821">
              <a:buFontTx/>
              <a:buChar char="•"/>
              <a:defRPr/>
            </a:pPr>
            <a:r>
              <a:rPr lang="en-US" dirty="0" smtClean="0"/>
              <a:t>Rene </a:t>
            </a:r>
            <a:r>
              <a:rPr lang="en-US" dirty="0" err="1" smtClean="0"/>
              <a:t>Caldentey</a:t>
            </a:r>
            <a:r>
              <a:rPr lang="en-US" dirty="0" smtClean="0"/>
              <a:t> has a nice picture: There is correlation between financial markets and firm activities (say sales and sourcing).  For example, exchange rates.  Due to possible correlations I can use financial markets to:</a:t>
            </a:r>
          </a:p>
          <a:p>
            <a:pPr marL="671414" lvl="1" indent="-196821">
              <a:buFontTx/>
              <a:buAutoNum type="arabicPeriod"/>
              <a:defRPr/>
            </a:pPr>
            <a:r>
              <a:rPr lang="en-US" dirty="0" smtClean="0"/>
              <a:t>Get more information</a:t>
            </a:r>
          </a:p>
          <a:p>
            <a:pPr marL="671414" lvl="1" indent="-196821">
              <a:buFontTx/>
              <a:buAutoNum type="arabicPeriod"/>
              <a:defRPr/>
            </a:pPr>
            <a:r>
              <a:rPr lang="en-US" dirty="0" smtClean="0"/>
              <a:t>Reduce my risk</a:t>
            </a:r>
          </a:p>
          <a:p>
            <a:pPr marL="196821" indent="-196821">
              <a:buFontTx/>
              <a:buChar char="•"/>
              <a:defRPr/>
            </a:pPr>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90115" name="Rectangle 3"/>
          <p:cNvSpPr>
            <a:spLocks noGrp="1" noChangeArrowheads="1"/>
          </p:cNvSpPr>
          <p:nvPr>
            <p:ph type="dt" sz="quarter" idx="1"/>
          </p:nvPr>
        </p:nvSpPr>
        <p:spPr>
          <a:noFill/>
        </p:spPr>
        <p:txBody>
          <a:bodyPr/>
          <a:lstStyle/>
          <a:p>
            <a:pPr defTabSz="976502"/>
            <a:fld id="{58692414-96E7-4347-BC9B-8B579B098DCC}" type="datetime1">
              <a:rPr lang="en-US" smtClean="0"/>
              <a:pPr defTabSz="976502"/>
              <a:t>2/28/2011</a:t>
            </a:fld>
            <a:endParaRPr lang="en-US" dirty="0" smtClean="0"/>
          </a:p>
        </p:txBody>
      </p:sp>
      <p:sp>
        <p:nvSpPr>
          <p:cNvPr id="90116" name="Rectangle 6"/>
          <p:cNvSpPr>
            <a:spLocks noGrp="1" noChangeArrowheads="1"/>
          </p:cNvSpPr>
          <p:nvPr>
            <p:ph type="ftr" sz="quarter" idx="4"/>
          </p:nvPr>
        </p:nvSpPr>
        <p:spPr>
          <a:noFill/>
        </p:spPr>
        <p:txBody>
          <a:bodyPr/>
          <a:lstStyle/>
          <a:p>
            <a:pPr defTabSz="976502"/>
            <a:r>
              <a:rPr lang="en-US" dirty="0" smtClean="0"/>
              <a:t>© Van Mieghem</a:t>
            </a:r>
          </a:p>
        </p:txBody>
      </p:sp>
      <p:sp>
        <p:nvSpPr>
          <p:cNvPr id="90117" name="Rectangle 7"/>
          <p:cNvSpPr>
            <a:spLocks noGrp="1" noChangeArrowheads="1"/>
          </p:cNvSpPr>
          <p:nvPr>
            <p:ph type="sldNum" sz="quarter" idx="5"/>
          </p:nvPr>
        </p:nvSpPr>
        <p:spPr>
          <a:noFill/>
        </p:spPr>
        <p:txBody>
          <a:bodyPr/>
          <a:lstStyle/>
          <a:p>
            <a:pPr defTabSz="976502"/>
            <a:fld id="{7CE88580-200E-4A80-825E-A536F4FCD12A}" type="slidenum">
              <a:rPr lang="en-US" smtClean="0"/>
              <a:pPr defTabSz="976502"/>
              <a:t>22</a:t>
            </a:fld>
            <a:endParaRPr lang="en-US" dirty="0" smtClean="0"/>
          </a:p>
        </p:txBody>
      </p:sp>
      <p:sp>
        <p:nvSpPr>
          <p:cNvPr id="90118" name="Rectangle 2"/>
          <p:cNvSpPr>
            <a:spLocks noGrp="1" noRot="1" noChangeAspect="1" noChangeArrowheads="1" noTextEdit="1"/>
          </p:cNvSpPr>
          <p:nvPr>
            <p:ph type="sldImg"/>
          </p:nvPr>
        </p:nvSpPr>
        <p:spPr>
          <a:xfrm>
            <a:off x="1339850" y="373063"/>
            <a:ext cx="4378325" cy="3284537"/>
          </a:xfrm>
          <a:ln/>
        </p:spPr>
      </p:sp>
      <p:sp>
        <p:nvSpPr>
          <p:cNvPr id="90119" name="Rectangle 3"/>
          <p:cNvSpPr>
            <a:spLocks noGrp="1" noChangeArrowheads="1"/>
          </p:cNvSpPr>
          <p:nvPr>
            <p:ph type="body" idx="1"/>
          </p:nvPr>
        </p:nvSpPr>
        <p:spPr>
          <a:noFill/>
          <a:ln/>
        </p:spPr>
        <p:txBody>
          <a:bodyPr/>
          <a:lstStyle/>
          <a:p>
            <a:r>
              <a:rPr lang="en-US" dirty="0" smtClean="0"/>
              <a:t>This is a sophisticated version of a QF contract with options. It stipulates a minimal commitment with two ranges of options at different </a:t>
            </a:r>
            <a:r>
              <a:rPr lang="en-US" dirty="0" err="1" smtClean="0"/>
              <a:t>leadtime</a:t>
            </a:r>
            <a:r>
              <a:rPr lang="en-US" dirty="0" smtClean="0"/>
              <a:t> and price.</a:t>
            </a:r>
          </a:p>
          <a:p>
            <a:endParaRPr lang="en-US" dirty="0" smtClean="0"/>
          </a:p>
          <a:p>
            <a:r>
              <a:rPr lang="en-US" dirty="0" smtClean="0"/>
              <a:t>A classic example of simple QF is Benetton:</a:t>
            </a:r>
          </a:p>
          <a:p>
            <a:pPr lvl="1"/>
            <a:r>
              <a:rPr lang="en-US" dirty="0" smtClean="0"/>
              <a:t>7 months in advance: initial order</a:t>
            </a:r>
          </a:p>
          <a:p>
            <a:pPr lvl="2"/>
            <a:r>
              <a:rPr lang="en-US" dirty="0" smtClean="0"/>
              <a:t>Retailer orders 100 R, 100B, 100Y</a:t>
            </a:r>
          </a:p>
          <a:p>
            <a:pPr lvl="1"/>
            <a:r>
              <a:rPr lang="en-US" dirty="0" smtClean="0"/>
              <a:t>1-3 months in advance</a:t>
            </a:r>
          </a:p>
          <a:p>
            <a:pPr lvl="2"/>
            <a:r>
              <a:rPr lang="en-US" dirty="0" smtClean="0"/>
              <a:t>Retailer may change up to 30% for individual colors</a:t>
            </a:r>
          </a:p>
          <a:p>
            <a:pPr lvl="2"/>
            <a:r>
              <a:rPr lang="en-US" dirty="0" smtClean="0"/>
              <a:t>No change in aggregate order quantity</a:t>
            </a:r>
          </a:p>
          <a:p>
            <a:pPr lvl="1"/>
            <a:r>
              <a:rPr lang="en-US" dirty="0" smtClean="0"/>
              <a:t>2 weeks after start of sales</a:t>
            </a:r>
          </a:p>
          <a:p>
            <a:pPr lvl="2"/>
            <a:r>
              <a:rPr lang="en-US" dirty="0" smtClean="0"/>
              <a:t>Retailer may order up to 10% (any color) more</a:t>
            </a:r>
          </a:p>
          <a:p>
            <a:pPr lvl="2"/>
            <a:r>
              <a:rPr lang="en-US" dirty="0" smtClean="0"/>
              <a:t>No returns</a:t>
            </a:r>
            <a:endParaRPr lang="en-US" sz="800" dirty="0" smtClean="0"/>
          </a:p>
          <a:p>
            <a:endParaRPr lang="en-US" sz="800" dirty="0" smtClean="0"/>
          </a:p>
          <a:p>
            <a:r>
              <a:rPr lang="en-US" dirty="0" smtClean="0"/>
              <a:t>AOS = assurance of supply (agreed-upon-supply?)</a:t>
            </a:r>
          </a:p>
          <a:p>
            <a:endParaRPr lang="en-US" dirty="0" smtClean="0"/>
          </a:p>
          <a:p>
            <a:r>
              <a:rPr lang="en-US" i="1" dirty="0" smtClean="0"/>
              <a:t>How would this work for Bose? (</a:t>
            </a:r>
            <a:r>
              <a:rPr lang="en-US" dirty="0" smtClean="0"/>
              <a:t>Need second quick replenishment option (a la </a:t>
            </a:r>
            <a:r>
              <a:rPr lang="en-US" dirty="0" err="1" smtClean="0"/>
              <a:t>Obermeyer</a:t>
            </a:r>
            <a:r>
              <a:rPr lang="en-US" dirty="0" smtClean="0"/>
              <a:t>). Obviously, with MTO no problem left!)</a:t>
            </a:r>
            <a:endParaRPr lang="en-US" i="1"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91139" name="Rectangle 3"/>
          <p:cNvSpPr>
            <a:spLocks noGrp="1" noChangeArrowheads="1"/>
          </p:cNvSpPr>
          <p:nvPr>
            <p:ph type="dt" sz="quarter" idx="1"/>
          </p:nvPr>
        </p:nvSpPr>
        <p:spPr>
          <a:noFill/>
        </p:spPr>
        <p:txBody>
          <a:bodyPr/>
          <a:lstStyle/>
          <a:p>
            <a:pPr defTabSz="976502"/>
            <a:fld id="{3008F928-C94F-4301-9B79-894998DF72FB}" type="datetime1">
              <a:rPr lang="en-US" smtClean="0"/>
              <a:pPr defTabSz="976502"/>
              <a:t>2/28/2011</a:t>
            </a:fld>
            <a:endParaRPr lang="en-US" dirty="0" smtClean="0"/>
          </a:p>
        </p:txBody>
      </p:sp>
      <p:sp>
        <p:nvSpPr>
          <p:cNvPr id="91140" name="Rectangle 6"/>
          <p:cNvSpPr>
            <a:spLocks noGrp="1" noChangeArrowheads="1"/>
          </p:cNvSpPr>
          <p:nvPr>
            <p:ph type="ftr" sz="quarter" idx="4"/>
          </p:nvPr>
        </p:nvSpPr>
        <p:spPr>
          <a:noFill/>
        </p:spPr>
        <p:txBody>
          <a:bodyPr/>
          <a:lstStyle/>
          <a:p>
            <a:pPr defTabSz="976502"/>
            <a:r>
              <a:rPr lang="en-US" dirty="0" smtClean="0"/>
              <a:t>© Van Mieghem</a:t>
            </a:r>
          </a:p>
        </p:txBody>
      </p:sp>
      <p:sp>
        <p:nvSpPr>
          <p:cNvPr id="91141" name="Rectangle 7"/>
          <p:cNvSpPr>
            <a:spLocks noGrp="1" noChangeArrowheads="1"/>
          </p:cNvSpPr>
          <p:nvPr>
            <p:ph type="sldNum" sz="quarter" idx="5"/>
          </p:nvPr>
        </p:nvSpPr>
        <p:spPr>
          <a:noFill/>
        </p:spPr>
        <p:txBody>
          <a:bodyPr/>
          <a:lstStyle/>
          <a:p>
            <a:pPr defTabSz="976502"/>
            <a:fld id="{6EE07F42-CCB3-466A-985F-C94406006DB9}" type="slidenum">
              <a:rPr lang="en-US" smtClean="0"/>
              <a:pPr defTabSz="976502"/>
              <a:t>23</a:t>
            </a:fld>
            <a:endParaRPr lang="en-US" dirty="0" smtClean="0"/>
          </a:p>
        </p:txBody>
      </p:sp>
      <p:sp>
        <p:nvSpPr>
          <p:cNvPr id="91142" name="Rectangle 2"/>
          <p:cNvSpPr>
            <a:spLocks noGrp="1" noRot="1" noChangeAspect="1" noChangeArrowheads="1" noTextEdit="1"/>
          </p:cNvSpPr>
          <p:nvPr>
            <p:ph type="sldImg"/>
          </p:nvPr>
        </p:nvSpPr>
        <p:spPr>
          <a:xfrm>
            <a:off x="1339850" y="373063"/>
            <a:ext cx="4378325" cy="3284537"/>
          </a:xfrm>
          <a:ln/>
        </p:spPr>
      </p:sp>
      <p:sp>
        <p:nvSpPr>
          <p:cNvPr id="91143" name="Rectangle 3"/>
          <p:cNvSpPr>
            <a:spLocks noGrp="1" noChangeArrowheads="1"/>
          </p:cNvSpPr>
          <p:nvPr>
            <p:ph type="body" idx="1"/>
          </p:nvPr>
        </p:nvSpPr>
        <p:spPr>
          <a:noFill/>
          <a:ln/>
        </p:spPr>
        <p:txBody>
          <a:bodyPr/>
          <a:lstStyle/>
          <a:p>
            <a:pPr marL="195959" indent="-195959"/>
            <a:r>
              <a:rPr lang="en-US" dirty="0" smtClean="0"/>
              <a:t>QF gives buyer option to change order. This reduces Co and Cu and increases Q while limiting supplier risk.</a:t>
            </a:r>
          </a:p>
          <a:p>
            <a:pPr marL="195959" indent="-195959"/>
            <a:r>
              <a:rPr lang="en-US" dirty="0" smtClean="0"/>
              <a:t>(Supplier could mfg committed portion in advance; see later with Benetton and tailored sourcing.)</a:t>
            </a:r>
          </a:p>
          <a:p>
            <a:pPr marL="195959" indent="-195959"/>
            <a:endParaRPr lang="en-US" dirty="0" smtClean="0"/>
          </a:p>
          <a:p>
            <a:pPr marL="195959" indent="-195959"/>
            <a:r>
              <a:rPr lang="en-US" i="1" dirty="0" smtClean="0"/>
              <a:t>When do structured contracts add value? </a:t>
            </a:r>
            <a:r>
              <a:rPr lang="en-US" dirty="0" smtClean="0"/>
              <a:t>If:</a:t>
            </a:r>
            <a:endParaRPr lang="en-US" i="1" dirty="0" smtClean="0"/>
          </a:p>
          <a:p>
            <a:pPr marL="195959" indent="-195959">
              <a:buFontTx/>
              <a:buAutoNum type="arabicPeriod"/>
            </a:pPr>
            <a:r>
              <a:rPr lang="en-US" dirty="0" smtClean="0"/>
              <a:t>Substantial demand risk</a:t>
            </a:r>
          </a:p>
          <a:p>
            <a:pPr marL="195959" indent="-195959">
              <a:buFontTx/>
              <a:buAutoNum type="arabicPeriod"/>
            </a:pPr>
            <a:r>
              <a:rPr lang="en-US" dirty="0" smtClean="0"/>
              <a:t>Long supply lead times (or substantial difference between long lead-time &amp; short lead-time costs)</a:t>
            </a:r>
          </a:p>
          <a:p>
            <a:pPr marL="195959" indent="-195959">
              <a:buFontTx/>
              <a:buAutoNum type="arabicPeriod"/>
            </a:pPr>
            <a:r>
              <a:rPr lang="en-US" dirty="0" smtClean="0"/>
              <a:t>Terms can be monitored easily</a:t>
            </a:r>
          </a:p>
          <a:p>
            <a:pPr marL="195959" indent="-195959">
              <a:buFontTx/>
              <a:buAutoNum type="arabicPeriod"/>
            </a:pPr>
            <a:r>
              <a:rPr lang="en-US" dirty="0" smtClean="0"/>
              <a:t>We also implicitly assumed that both parties agree and have the same demand forecast.</a:t>
            </a:r>
          </a:p>
          <a:p>
            <a:pPr marL="195959" indent="-195959">
              <a:buFontTx/>
              <a:buAutoNum type="arabicPeriod"/>
            </a:pPr>
            <a:endParaRPr lang="en-US" dirty="0" smtClean="0"/>
          </a:p>
          <a:p>
            <a:pPr marL="195959" indent="-195959"/>
            <a:r>
              <a:rPr lang="en-US" dirty="0" smtClean="0"/>
              <a:t>While these contracts are equivalent between one supplier and buyer that are both risk-neutral, they are vastly different otherwise:</a:t>
            </a:r>
          </a:p>
          <a:p>
            <a:pPr marL="195959" indent="-195959">
              <a:buFontTx/>
              <a:buChar char="•"/>
            </a:pPr>
            <a:r>
              <a:rPr lang="en-US" dirty="0" smtClean="0"/>
              <a:t>QF contracts where buyers place an order, but can revise later within a range, become more attractive to supplier when there are many buyers because the supplier range is much smaller due to diversification/pooling and he thus gets a better forecast with less risk!</a:t>
            </a:r>
          </a:p>
          <a:p>
            <a:pPr marL="195959" indent="-195959">
              <a:buFontTx/>
              <a:buChar char="•"/>
            </a:pPr>
            <a:r>
              <a:rPr lang="en-US" dirty="0" smtClean="0"/>
              <a:t>For BB, the supplier must meet the total full order, and only gets some pooling in the returns. Hence, this reduces return risk but he’s exposed to total full order. (Yes, that may be good as long as the quantity effect of larger ex-ante orders outweigh the return risk.)</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93187" name="Rectangle 3"/>
          <p:cNvSpPr>
            <a:spLocks noGrp="1" noChangeArrowheads="1"/>
          </p:cNvSpPr>
          <p:nvPr>
            <p:ph type="dt" sz="quarter" idx="1"/>
          </p:nvPr>
        </p:nvSpPr>
        <p:spPr>
          <a:noFill/>
        </p:spPr>
        <p:txBody>
          <a:bodyPr/>
          <a:lstStyle/>
          <a:p>
            <a:pPr defTabSz="976502"/>
            <a:fld id="{F3B7A181-6F54-4D85-B506-E3C7F5D54FF3}" type="datetime1">
              <a:rPr lang="en-US" smtClean="0"/>
              <a:pPr defTabSz="976502"/>
              <a:t>2/28/2011</a:t>
            </a:fld>
            <a:endParaRPr lang="en-US" dirty="0" smtClean="0"/>
          </a:p>
        </p:txBody>
      </p:sp>
      <p:sp>
        <p:nvSpPr>
          <p:cNvPr id="93188"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93189" name="Rectangle 2"/>
          <p:cNvSpPr>
            <a:spLocks noGrp="1" noRot="1" noChangeAspect="1" noChangeArrowheads="1" noTextEdit="1"/>
          </p:cNvSpPr>
          <p:nvPr>
            <p:ph type="sldImg"/>
          </p:nvPr>
        </p:nvSpPr>
        <p:spPr>
          <a:ln/>
        </p:spPr>
      </p:sp>
      <p:sp>
        <p:nvSpPr>
          <p:cNvPr id="93190" name="Rectangle 3"/>
          <p:cNvSpPr>
            <a:spLocks noGrp="1" noChangeArrowheads="1"/>
          </p:cNvSpPr>
          <p:nvPr>
            <p:ph type="body" idx="1"/>
          </p:nvPr>
        </p:nvSpPr>
        <p:spPr>
          <a:noFill/>
          <a:ln/>
        </p:spPr>
        <p:txBody>
          <a:bodyPr/>
          <a:lstStyle/>
          <a:p>
            <a:r>
              <a:rPr lang="en-US" smtClean="0"/>
              <a:t>Explain how this works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94211" name="Rectangle 3"/>
          <p:cNvSpPr>
            <a:spLocks noGrp="1" noChangeArrowheads="1"/>
          </p:cNvSpPr>
          <p:nvPr>
            <p:ph type="dt" sz="quarter" idx="1"/>
          </p:nvPr>
        </p:nvSpPr>
        <p:spPr>
          <a:noFill/>
        </p:spPr>
        <p:txBody>
          <a:bodyPr/>
          <a:lstStyle/>
          <a:p>
            <a:pPr defTabSz="976502"/>
            <a:fld id="{84770402-4561-4233-BDFE-B4D7C6822812}" type="datetime1">
              <a:rPr lang="en-US" smtClean="0"/>
              <a:pPr defTabSz="976502"/>
              <a:t>2/28/2011</a:t>
            </a:fld>
            <a:endParaRPr lang="en-US" dirty="0" smtClean="0"/>
          </a:p>
        </p:txBody>
      </p:sp>
      <p:sp>
        <p:nvSpPr>
          <p:cNvPr id="9421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94213" name="Rectangle 2"/>
          <p:cNvSpPr>
            <a:spLocks noGrp="1" noRot="1" noChangeAspect="1" noChangeArrowheads="1" noTextEdit="1"/>
          </p:cNvSpPr>
          <p:nvPr>
            <p:ph type="sldImg"/>
          </p:nvPr>
        </p:nvSpPr>
        <p:spPr>
          <a:ln/>
        </p:spPr>
      </p:sp>
      <p:sp>
        <p:nvSpPr>
          <p:cNvPr id="94214" name="Rectangle 3"/>
          <p:cNvSpPr>
            <a:spLocks noGrp="1" noChangeArrowheads="1"/>
          </p:cNvSpPr>
          <p:nvPr>
            <p:ph type="body" idx="1"/>
          </p:nvPr>
        </p:nvSpPr>
        <p:spPr>
          <a:noFill/>
          <a:ln/>
        </p:spPr>
        <p:txBody>
          <a:bodyPr/>
          <a:lstStyle/>
          <a:p>
            <a:r>
              <a:rPr lang="en-US" smtClean="0"/>
              <a:t>Let’s consider an example to illustrate:</a:t>
            </a:r>
          </a:p>
          <a:p>
            <a:r>
              <a:rPr lang="en-US" smtClean="0"/>
              <a:t>- FH v. OH</a:t>
            </a:r>
          </a:p>
          <a:p>
            <a:r>
              <a:rPr lang="en-US" smtClean="0"/>
              <a:t>- value of operational flexibility in a global network</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95235" name="Rectangle 3"/>
          <p:cNvSpPr>
            <a:spLocks noGrp="1" noChangeArrowheads="1"/>
          </p:cNvSpPr>
          <p:nvPr>
            <p:ph type="dt" sz="quarter" idx="1"/>
          </p:nvPr>
        </p:nvSpPr>
        <p:spPr>
          <a:noFill/>
        </p:spPr>
        <p:txBody>
          <a:bodyPr/>
          <a:lstStyle/>
          <a:p>
            <a:pPr defTabSz="976502"/>
            <a:fld id="{316BF0D3-3360-460A-9AA2-C2D4CC342A7B}" type="datetime1">
              <a:rPr lang="en-US" smtClean="0"/>
              <a:pPr defTabSz="976502"/>
              <a:t>2/28/2011</a:t>
            </a:fld>
            <a:endParaRPr lang="en-US" dirty="0" smtClean="0"/>
          </a:p>
        </p:txBody>
      </p:sp>
      <p:sp>
        <p:nvSpPr>
          <p:cNvPr id="9523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96259" name="Rectangle 3"/>
          <p:cNvSpPr>
            <a:spLocks noGrp="1" noChangeArrowheads="1"/>
          </p:cNvSpPr>
          <p:nvPr>
            <p:ph type="dt" sz="quarter" idx="1"/>
          </p:nvPr>
        </p:nvSpPr>
        <p:spPr>
          <a:noFill/>
        </p:spPr>
        <p:txBody>
          <a:bodyPr/>
          <a:lstStyle/>
          <a:p>
            <a:pPr defTabSz="976502"/>
            <a:fld id="{13D08868-63C7-44DB-A153-E0702F460907}" type="datetime1">
              <a:rPr lang="en-US" smtClean="0"/>
              <a:pPr defTabSz="976502"/>
              <a:t>2/28/2011</a:t>
            </a:fld>
            <a:endParaRPr lang="en-US" dirty="0" smtClean="0"/>
          </a:p>
        </p:txBody>
      </p:sp>
      <p:sp>
        <p:nvSpPr>
          <p:cNvPr id="96260"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96261" name="Rectangle 2"/>
          <p:cNvSpPr>
            <a:spLocks noGrp="1" noRot="1" noChangeAspect="1" noChangeArrowheads="1" noTextEdit="1"/>
          </p:cNvSpPr>
          <p:nvPr>
            <p:ph type="sldImg"/>
          </p:nvPr>
        </p:nvSpPr>
        <p:spPr>
          <a:ln/>
        </p:spPr>
      </p:sp>
      <p:sp>
        <p:nvSpPr>
          <p:cNvPr id="9626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97283" name="Rectangle 3"/>
          <p:cNvSpPr>
            <a:spLocks noGrp="1" noChangeArrowheads="1"/>
          </p:cNvSpPr>
          <p:nvPr>
            <p:ph type="dt" sz="quarter" idx="1"/>
          </p:nvPr>
        </p:nvSpPr>
        <p:spPr>
          <a:noFill/>
        </p:spPr>
        <p:txBody>
          <a:bodyPr/>
          <a:lstStyle/>
          <a:p>
            <a:pPr defTabSz="976502"/>
            <a:fld id="{28C475EA-DAE2-4AEA-AB02-5A4C2E66D70D}" type="datetime1">
              <a:rPr lang="en-US" smtClean="0"/>
              <a:pPr defTabSz="976502"/>
              <a:t>2/28/2011</a:t>
            </a:fld>
            <a:endParaRPr lang="en-US" dirty="0" smtClean="0"/>
          </a:p>
        </p:txBody>
      </p:sp>
      <p:sp>
        <p:nvSpPr>
          <p:cNvPr id="97284"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97285" name="Rectangle 2"/>
          <p:cNvSpPr>
            <a:spLocks noGrp="1" noRot="1" noChangeAspect="1" noChangeArrowheads="1" noTextEdit="1"/>
          </p:cNvSpPr>
          <p:nvPr>
            <p:ph type="sldImg"/>
          </p:nvPr>
        </p:nvSpPr>
        <p:spPr>
          <a:ln/>
        </p:spPr>
      </p:sp>
      <p:sp>
        <p:nvSpPr>
          <p:cNvPr id="97286" name="Rectangle 3"/>
          <p:cNvSpPr>
            <a:spLocks noGrp="1" noChangeArrowheads="1"/>
          </p:cNvSpPr>
          <p:nvPr>
            <p:ph type="body" idx="1"/>
          </p:nvPr>
        </p:nvSpPr>
        <p:spPr>
          <a:noFill/>
          <a:ln/>
        </p:spPr>
        <p:txBody>
          <a:bodyPr/>
          <a:lstStyle/>
          <a:p>
            <a:r>
              <a:rPr lang="en-US" smtClean="0"/>
              <a:t>Note: Because demand and X are perfectly correlated, a perfect hedge exists: sell 1B euros in future.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98307" name="Rectangle 3"/>
          <p:cNvSpPr>
            <a:spLocks noGrp="1" noChangeArrowheads="1"/>
          </p:cNvSpPr>
          <p:nvPr>
            <p:ph type="dt" sz="quarter" idx="1"/>
          </p:nvPr>
        </p:nvSpPr>
        <p:spPr>
          <a:noFill/>
        </p:spPr>
        <p:txBody>
          <a:bodyPr/>
          <a:lstStyle/>
          <a:p>
            <a:pPr defTabSz="976502"/>
            <a:fld id="{B98D7F74-0B7D-438B-8C32-CF893CB59E33}" type="datetime1">
              <a:rPr lang="en-US" smtClean="0"/>
              <a:pPr defTabSz="976502"/>
              <a:t>2/28/2011</a:t>
            </a:fld>
            <a:endParaRPr lang="en-US" dirty="0" smtClean="0"/>
          </a:p>
        </p:txBody>
      </p:sp>
      <p:sp>
        <p:nvSpPr>
          <p:cNvPr id="98308"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98309" name="Rectangle 2"/>
          <p:cNvSpPr>
            <a:spLocks noGrp="1" noRot="1" noChangeAspect="1" noChangeArrowheads="1" noTextEdit="1"/>
          </p:cNvSpPr>
          <p:nvPr>
            <p:ph type="sldImg"/>
          </p:nvPr>
        </p:nvSpPr>
        <p:spPr>
          <a:ln/>
        </p:spPr>
      </p:sp>
      <p:sp>
        <p:nvSpPr>
          <p:cNvPr id="98310" name="Rectangle 3"/>
          <p:cNvSpPr>
            <a:spLocks noGrp="1" noChangeArrowheads="1"/>
          </p:cNvSpPr>
          <p:nvPr>
            <p:ph type="body" idx="1"/>
          </p:nvPr>
        </p:nvSpPr>
        <p:spPr>
          <a:noFill/>
          <a:ln/>
        </p:spPr>
        <p:txBody>
          <a:bodyPr/>
          <a:lstStyle/>
          <a:p>
            <a:endParaRPr lang="en-US" smtClean="0"/>
          </a:p>
          <a:p>
            <a:r>
              <a:rPr lang="en-US" smtClean="0"/>
              <a:t>Note: Because demand and X are perfectly correlated, a perfect hedge exists: sell 2B euros in future.</a:t>
            </a:r>
          </a:p>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92163" name="Rectangle 3"/>
          <p:cNvSpPr>
            <a:spLocks noGrp="1" noChangeArrowheads="1"/>
          </p:cNvSpPr>
          <p:nvPr>
            <p:ph type="dt" sz="quarter" idx="1"/>
          </p:nvPr>
        </p:nvSpPr>
        <p:spPr>
          <a:noFill/>
        </p:spPr>
        <p:txBody>
          <a:bodyPr/>
          <a:lstStyle/>
          <a:p>
            <a:pPr defTabSz="976502"/>
            <a:fld id="{44A6C3F4-6487-441D-A490-072FDA5527AA}" type="datetime1">
              <a:rPr lang="en-US" smtClean="0"/>
              <a:pPr defTabSz="976502"/>
              <a:t>2/28/2011</a:t>
            </a:fld>
            <a:endParaRPr lang="en-US" dirty="0" smtClean="0"/>
          </a:p>
        </p:txBody>
      </p:sp>
      <p:sp>
        <p:nvSpPr>
          <p:cNvPr id="92164"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92165" name="Rectangle 2"/>
          <p:cNvSpPr>
            <a:spLocks noGrp="1" noRot="1" noChangeAspect="1" noChangeArrowheads="1" noTextEdit="1"/>
          </p:cNvSpPr>
          <p:nvPr>
            <p:ph type="sldImg"/>
          </p:nvPr>
        </p:nvSpPr>
        <p:spPr>
          <a:ln/>
        </p:spPr>
      </p:sp>
      <p:sp>
        <p:nvSpPr>
          <p:cNvPr id="9216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endParaRPr lang="en-US" smtClean="0"/>
          </a:p>
        </p:txBody>
      </p:sp>
      <p:sp>
        <p:nvSpPr>
          <p:cNvPr id="79876"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79877" name="Date Placeholder 4"/>
          <p:cNvSpPr>
            <a:spLocks noGrp="1"/>
          </p:cNvSpPr>
          <p:nvPr>
            <p:ph type="dt" sz="quarter" idx="1"/>
          </p:nvPr>
        </p:nvSpPr>
        <p:spPr>
          <a:noFill/>
        </p:spPr>
        <p:txBody>
          <a:bodyPr/>
          <a:lstStyle/>
          <a:p>
            <a:pPr defTabSz="976502"/>
            <a:fld id="{403A15DD-6684-4202-AA63-372538AC8D06}" type="datetime1">
              <a:rPr lang="en-US" smtClean="0"/>
              <a:pPr defTabSz="976502"/>
              <a:t>2/28/2011</a:t>
            </a:fld>
            <a:endParaRPr lang="en-US" dirty="0" smtClean="0"/>
          </a:p>
        </p:txBody>
      </p:sp>
      <p:sp>
        <p:nvSpPr>
          <p:cNvPr id="79878" name="Footer Placeholder 5"/>
          <p:cNvSpPr>
            <a:spLocks noGrp="1"/>
          </p:cNvSpPr>
          <p:nvPr>
            <p:ph type="ftr" sz="quarter" idx="4"/>
          </p:nvPr>
        </p:nvSpPr>
        <p:spPr>
          <a:noFill/>
        </p:spPr>
        <p:txBody>
          <a:bodyPr/>
          <a:lstStyle/>
          <a:p>
            <a:pPr defTabSz="976502"/>
            <a:r>
              <a:rPr lang="en-US" dirty="0" smtClean="0"/>
              <a:t>© Van Mieghem</a:t>
            </a:r>
          </a:p>
        </p:txBody>
      </p:sp>
      <p:sp>
        <p:nvSpPr>
          <p:cNvPr id="79879" name="Slide Number Placeholder 6"/>
          <p:cNvSpPr>
            <a:spLocks noGrp="1"/>
          </p:cNvSpPr>
          <p:nvPr>
            <p:ph type="sldNum" sz="quarter" idx="5"/>
          </p:nvPr>
        </p:nvSpPr>
        <p:spPr>
          <a:noFill/>
        </p:spPr>
        <p:txBody>
          <a:bodyPr/>
          <a:lstStyle/>
          <a:p>
            <a:pPr defTabSz="976502"/>
            <a:fld id="{EAE8954E-3103-458A-9B35-BDEA500D42FF}" type="slidenum">
              <a:rPr lang="en-US" smtClean="0"/>
              <a:pPr defTabSz="976502"/>
              <a:t>31</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smtClean="0"/>
              <a:t>RM = a process that impacts configuration of assets and other processes </a:t>
            </a:r>
          </a:p>
        </p:txBody>
      </p:sp>
      <p:sp>
        <p:nvSpPr>
          <p:cNvPr id="72708"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72709" name="Date Placeholder 4"/>
          <p:cNvSpPr>
            <a:spLocks noGrp="1"/>
          </p:cNvSpPr>
          <p:nvPr>
            <p:ph type="dt" sz="quarter" idx="1"/>
          </p:nvPr>
        </p:nvSpPr>
        <p:spPr>
          <a:noFill/>
        </p:spPr>
        <p:txBody>
          <a:bodyPr/>
          <a:lstStyle/>
          <a:p>
            <a:pPr defTabSz="976502"/>
            <a:fld id="{B5012C79-2084-4A9A-A939-2C7966A39C48}" type="datetime1">
              <a:rPr lang="en-US" smtClean="0"/>
              <a:pPr defTabSz="976502"/>
              <a:t>2/28/2011</a:t>
            </a:fld>
            <a:endParaRPr lang="en-US" dirty="0" smtClean="0"/>
          </a:p>
        </p:txBody>
      </p:sp>
      <p:sp>
        <p:nvSpPr>
          <p:cNvPr id="72710" name="Footer Placeholder 5"/>
          <p:cNvSpPr>
            <a:spLocks noGrp="1"/>
          </p:cNvSpPr>
          <p:nvPr>
            <p:ph type="ftr" sz="quarter" idx="4"/>
          </p:nvPr>
        </p:nvSpPr>
        <p:spPr>
          <a:noFill/>
        </p:spPr>
        <p:txBody>
          <a:bodyPr/>
          <a:lstStyle/>
          <a:p>
            <a:pPr defTabSz="976502"/>
            <a:r>
              <a:rPr lang="en-US" dirty="0" smtClean="0"/>
              <a:t>© Van Mieghem</a:t>
            </a:r>
          </a:p>
        </p:txBody>
      </p:sp>
      <p:sp>
        <p:nvSpPr>
          <p:cNvPr id="72711" name="Slide Number Placeholder 6"/>
          <p:cNvSpPr>
            <a:spLocks noGrp="1"/>
          </p:cNvSpPr>
          <p:nvPr>
            <p:ph type="sldNum" sz="quarter" idx="5"/>
          </p:nvPr>
        </p:nvSpPr>
        <p:spPr>
          <a:noFill/>
        </p:spPr>
        <p:txBody>
          <a:bodyPr/>
          <a:lstStyle/>
          <a:p>
            <a:pPr defTabSz="976502"/>
            <a:fld id="{813F8CB9-0FE1-496E-BFD8-4425F882A5A1}" type="slidenum">
              <a:rPr lang="en-US" smtClean="0"/>
              <a:pPr defTabSz="976502"/>
              <a:t>5</a:t>
            </a:fld>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73731" name="Rectangle 3"/>
          <p:cNvSpPr>
            <a:spLocks noGrp="1" noChangeArrowheads="1"/>
          </p:cNvSpPr>
          <p:nvPr>
            <p:ph type="dt" sz="quarter" idx="1"/>
          </p:nvPr>
        </p:nvSpPr>
        <p:spPr>
          <a:noFill/>
        </p:spPr>
        <p:txBody>
          <a:bodyPr/>
          <a:lstStyle/>
          <a:p>
            <a:pPr defTabSz="976502"/>
            <a:fld id="{27B4CA9A-66BE-4997-954B-15625683DBA4}" type="datetime1">
              <a:rPr lang="en-US" smtClean="0"/>
              <a:pPr defTabSz="976502"/>
              <a:t>2/28/2011</a:t>
            </a:fld>
            <a:endParaRPr lang="en-US" dirty="0" smtClean="0"/>
          </a:p>
        </p:txBody>
      </p:sp>
      <p:sp>
        <p:nvSpPr>
          <p:cNvPr id="7373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73733" name="Rectangle 2"/>
          <p:cNvSpPr>
            <a:spLocks noGrp="1" noRot="1" noChangeAspect="1" noChangeArrowheads="1" noTextEdit="1"/>
          </p:cNvSpPr>
          <p:nvPr>
            <p:ph type="sldImg"/>
          </p:nvPr>
        </p:nvSpPr>
        <p:spPr>
          <a:ln/>
        </p:spPr>
      </p:sp>
      <p:sp>
        <p:nvSpPr>
          <p:cNvPr id="73734" name="Rectangle 3"/>
          <p:cNvSpPr>
            <a:spLocks noGrp="1" noChangeArrowheads="1"/>
          </p:cNvSpPr>
          <p:nvPr>
            <p:ph type="body" idx="1"/>
          </p:nvPr>
        </p:nvSpPr>
        <p:spPr>
          <a:noFill/>
          <a:ln/>
        </p:spPr>
        <p:txBody>
          <a:bodyPr/>
          <a:lstStyle/>
          <a:p>
            <a:pPr marL="195959" indent="-195959"/>
            <a:r>
              <a:rPr lang="en-US" dirty="0" smtClean="0"/>
              <a:t>In general, RM is a </a:t>
            </a:r>
            <a:r>
              <a:rPr lang="en-US" i="1" dirty="0" smtClean="0"/>
              <a:t>process </a:t>
            </a:r>
            <a:r>
              <a:rPr lang="en-US" dirty="0" smtClean="0"/>
              <a:t>with four typical steps…</a:t>
            </a:r>
          </a:p>
          <a:p>
            <a:pPr marL="195959" indent="-195959"/>
            <a:endParaRPr lang="en-US" dirty="0" smtClean="0"/>
          </a:p>
          <a:p>
            <a:pPr marL="195959" indent="-195959"/>
            <a:r>
              <a:rPr lang="en-US" dirty="0" smtClean="0"/>
              <a:t>Challenge of RM is:</a:t>
            </a:r>
          </a:p>
          <a:p>
            <a:pPr marL="195959" indent="-195959">
              <a:buFontTx/>
              <a:buAutoNum type="arabicPeriod"/>
            </a:pPr>
            <a:r>
              <a:rPr lang="en-US" dirty="0" smtClean="0"/>
              <a:t>Planning (steps 1 &amp; 2): Identify risks and assess (categorize)</a:t>
            </a:r>
          </a:p>
          <a:p>
            <a:pPr marL="195959" indent="-195959">
              <a:buFontTx/>
              <a:buAutoNum type="arabicPeriod"/>
            </a:pPr>
            <a:r>
              <a:rPr lang="en-US" dirty="0" smtClean="0"/>
              <a:t>Tactical (step 3): involves risk detection and recovery</a:t>
            </a:r>
          </a:p>
          <a:p>
            <a:pPr marL="195959" indent="-195959">
              <a:buFontTx/>
              <a:buAutoNum type="arabicPeriod"/>
            </a:pPr>
            <a:r>
              <a:rPr lang="en-US" dirty="0" smtClean="0"/>
              <a:t>Strategic (step 4): develop a more resilient operation (through countermeasures and flexibility such that risk is acceptable while cost is acceptable)</a:t>
            </a:r>
          </a:p>
          <a:p>
            <a:pPr marL="195959" indent="-195959">
              <a:buFontTx/>
              <a:buAutoNum type="arabicPeriod"/>
            </a:pPr>
            <a:endParaRPr lang="en-US" dirty="0" smtClean="0"/>
          </a:p>
          <a:p>
            <a:pPr marL="195959" indent="-195959"/>
            <a:endParaRPr lang="en-US" dirty="0" smtClean="0"/>
          </a:p>
          <a:p>
            <a:pPr marL="195959" indent="-195959"/>
            <a:r>
              <a:rPr lang="en-US" dirty="0" smtClean="0"/>
              <a:t>Perhaps illustrate tactical step with Pringles story:</a:t>
            </a:r>
          </a:p>
          <a:p>
            <a:pPr marL="195959" indent="-195959">
              <a:buFontTx/>
              <a:buChar char="•"/>
            </a:pPr>
            <a:r>
              <a:rPr lang="en-US" dirty="0" smtClean="0"/>
              <a:t>Risk detection: Sunday May 4, 2003, Jackson TN: 1200 workers heard tornado warning sirens (elevated risk) &amp; evacuated</a:t>
            </a:r>
          </a:p>
          <a:p>
            <a:pPr marL="195959" indent="-195959">
              <a:buFontTx/>
              <a:buChar char="•"/>
            </a:pPr>
            <a:r>
              <a:rPr lang="en-US" dirty="0" smtClean="0"/>
              <a:t>18 min later a tornado hit: south end of building destroyed, roof damage, and rain damaged inventory and equipment. &gt; plant down</a:t>
            </a:r>
          </a:p>
          <a:p>
            <a:pPr marL="195959" indent="-195959">
              <a:buFontTx/>
              <a:buChar char="•"/>
            </a:pPr>
            <a:r>
              <a:rPr lang="en-US" dirty="0" smtClean="0"/>
              <a:t>Risk recovery: by 3am the contingency team was on it. Belgian </a:t>
            </a:r>
            <a:r>
              <a:rPr lang="en-US" dirty="0" err="1" smtClean="0"/>
              <a:t>Mechelen</a:t>
            </a:r>
            <a:r>
              <a:rPr lang="en-US" dirty="0" smtClean="0"/>
              <a:t> plant:</a:t>
            </a:r>
          </a:p>
          <a:p>
            <a:pPr marL="670213" lvl="1" indent="-195959">
              <a:buFontTx/>
              <a:buAutoNum type="arabicPeriod"/>
            </a:pPr>
            <a:r>
              <a:rPr lang="en-US" dirty="0" smtClean="0"/>
              <a:t>sent employees to help assess damage and reconstruct</a:t>
            </a:r>
          </a:p>
          <a:p>
            <a:pPr marL="670213" lvl="1" indent="-195959">
              <a:buFontTx/>
              <a:buAutoNum type="arabicPeriod"/>
            </a:pPr>
            <a:r>
              <a:rPr lang="en-US" dirty="0" smtClean="0"/>
              <a:t>Maxed capacity &amp; rerouted for Latin America and Asia</a:t>
            </a:r>
          </a:p>
          <a:p>
            <a:pPr marL="195959" indent="-195959">
              <a:buFontTx/>
              <a:buChar char="•"/>
            </a:pPr>
            <a:r>
              <a:rPr lang="en-US" dirty="0" smtClean="0"/>
              <a:t>May 12: temp roof installed + limited production of most popular flavors resumed.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74755" name="Rectangle 3"/>
          <p:cNvSpPr>
            <a:spLocks noGrp="1" noChangeArrowheads="1"/>
          </p:cNvSpPr>
          <p:nvPr>
            <p:ph type="dt" sz="quarter" idx="1"/>
          </p:nvPr>
        </p:nvSpPr>
        <p:spPr>
          <a:noFill/>
        </p:spPr>
        <p:txBody>
          <a:bodyPr/>
          <a:lstStyle/>
          <a:p>
            <a:pPr defTabSz="976502"/>
            <a:fld id="{81A6571F-1DB6-42B0-B677-36A0B0A6ABF2}" type="datetime1">
              <a:rPr lang="en-US" smtClean="0"/>
              <a:pPr defTabSz="976502"/>
              <a:t>2/28/2011</a:t>
            </a:fld>
            <a:endParaRPr lang="en-US" dirty="0" smtClean="0"/>
          </a:p>
        </p:txBody>
      </p:sp>
      <p:sp>
        <p:nvSpPr>
          <p:cNvPr id="7475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74757" name="Rectangle 4"/>
          <p:cNvSpPr>
            <a:spLocks noGrp="1" noRot="1" noChangeAspect="1" noChangeArrowheads="1" noTextEdit="1"/>
          </p:cNvSpPr>
          <p:nvPr>
            <p:ph type="sldImg"/>
          </p:nvPr>
        </p:nvSpPr>
        <p:spPr>
          <a:ln/>
        </p:spPr>
      </p:sp>
      <p:sp>
        <p:nvSpPr>
          <p:cNvPr id="74758" name="Rectangle 5"/>
          <p:cNvSpPr>
            <a:spLocks noGrp="1" noChangeArrowheads="1"/>
          </p:cNvSpPr>
          <p:nvPr>
            <p:ph type="body" idx="1"/>
          </p:nvPr>
        </p:nvSpPr>
        <p:spPr>
          <a:noFill/>
          <a:ln/>
        </p:spPr>
        <p:txBody>
          <a:bodyPr/>
          <a:lstStyle/>
          <a:p>
            <a:pPr marL="195959" indent="-195959">
              <a:buFontTx/>
              <a:buChar char="•"/>
            </a:pPr>
            <a:r>
              <a:rPr lang="en-US" dirty="0" smtClean="0"/>
              <a:t> ask: “what is my customer’s worst nightmare?”</a:t>
            </a:r>
          </a:p>
          <a:p>
            <a:pPr marL="195959" indent="-195959">
              <a:buFontTx/>
              <a:buChar char="•"/>
            </a:pPr>
            <a:endParaRPr lang="en-US" dirty="0" smtClean="0"/>
          </a:p>
          <a:p>
            <a:pPr marL="195959" indent="-195959">
              <a:buFontTx/>
              <a:buChar char="•"/>
            </a:pPr>
            <a:r>
              <a:rPr lang="en-US" dirty="0" smtClean="0"/>
              <a:t> political risk:</a:t>
            </a:r>
          </a:p>
          <a:p>
            <a:pPr marL="670213" lvl="1" indent="-195959">
              <a:buFontTx/>
              <a:buAutoNum type="arabicPeriod"/>
            </a:pPr>
            <a:r>
              <a:rPr lang="en-US" dirty="0" smtClean="0"/>
              <a:t>Case New Holland sells to Ukraine but Deere does not.  Why?  CNH has plant in Poland and has Polish government backing credit losses to Ukraine.  = using politics to mitigate risk.  Deere is exposed to political risk b/c it has no access</a:t>
            </a:r>
          </a:p>
          <a:p>
            <a:pPr marL="670213" lvl="1" indent="-195959">
              <a:buFontTx/>
              <a:buAutoNum type="arabicPeriod"/>
            </a:pPr>
            <a:r>
              <a:rPr lang="en-US" dirty="0" smtClean="0"/>
              <a:t>GM Bochum plant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75779" name="Rectangle 3"/>
          <p:cNvSpPr>
            <a:spLocks noGrp="1" noChangeArrowheads="1"/>
          </p:cNvSpPr>
          <p:nvPr>
            <p:ph type="dt" sz="quarter" idx="1"/>
          </p:nvPr>
        </p:nvSpPr>
        <p:spPr>
          <a:noFill/>
        </p:spPr>
        <p:txBody>
          <a:bodyPr/>
          <a:lstStyle/>
          <a:p>
            <a:pPr defTabSz="976502"/>
            <a:fld id="{F1C5B778-2331-4211-8C6F-A640CFE13E5B}" type="datetime1">
              <a:rPr lang="en-US" smtClean="0"/>
              <a:pPr defTabSz="976502"/>
              <a:t>2/28/2011</a:t>
            </a:fld>
            <a:endParaRPr lang="en-US" dirty="0" smtClean="0"/>
          </a:p>
        </p:txBody>
      </p:sp>
      <p:sp>
        <p:nvSpPr>
          <p:cNvPr id="75780"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75781" name="Rectangle 2"/>
          <p:cNvSpPr>
            <a:spLocks noGrp="1" noRot="1" noChangeAspect="1" noChangeArrowheads="1" noTextEdit="1"/>
          </p:cNvSpPr>
          <p:nvPr>
            <p:ph type="sldImg"/>
          </p:nvPr>
        </p:nvSpPr>
        <p:spPr>
          <a:ln/>
        </p:spPr>
      </p:sp>
      <p:sp>
        <p:nvSpPr>
          <p:cNvPr id="75782" name="Rectangle 3"/>
          <p:cNvSpPr>
            <a:spLocks noGrp="1" noChangeArrowheads="1"/>
          </p:cNvSpPr>
          <p:nvPr>
            <p:ph type="body" idx="1"/>
          </p:nvPr>
        </p:nvSpPr>
        <p:spPr>
          <a:noFill/>
          <a:ln/>
        </p:spPr>
        <p:txBody>
          <a:bodyPr/>
          <a:lstStyle/>
          <a:p>
            <a:pPr marL="195959" indent="-195959"/>
            <a:r>
              <a:rPr lang="en-US" dirty="0" smtClean="0"/>
              <a:t>Now assess all your identified risks &amp; prioritize.</a:t>
            </a:r>
          </a:p>
          <a:p>
            <a:pPr marL="195959" indent="-195959"/>
            <a:endParaRPr lang="en-US" dirty="0" smtClean="0"/>
          </a:p>
          <a:p>
            <a:pPr marL="195959" indent="-195959"/>
            <a:r>
              <a:rPr lang="en-US" dirty="0" smtClean="0"/>
              <a:t>How?  </a:t>
            </a:r>
          </a:p>
          <a:p>
            <a:pPr marL="195959" indent="-195959">
              <a:buFontTx/>
              <a:buChar char="•"/>
            </a:pPr>
            <a:r>
              <a:rPr lang="en-US" dirty="0" smtClean="0"/>
              <a:t>According to expected impact = p x loss.</a:t>
            </a:r>
          </a:p>
          <a:p>
            <a:pPr marL="670213" lvl="1" indent="-195959">
              <a:buFontTx/>
              <a:buAutoNum type="arabicPeriod"/>
            </a:pPr>
            <a:r>
              <a:rPr lang="en-US" dirty="0" smtClean="0"/>
              <a:t>“</a:t>
            </a:r>
            <a:r>
              <a:rPr lang="en-US" dirty="0" smtClean="0">
                <a:solidFill>
                  <a:srgbClr val="FF0000"/>
                </a:solidFill>
              </a:rPr>
              <a:t>nuisances</a:t>
            </a:r>
            <a:r>
              <a:rPr lang="en-US" dirty="0" smtClean="0"/>
              <a:t>” = Low – low quadrant </a:t>
            </a:r>
          </a:p>
          <a:p>
            <a:pPr marL="670213" lvl="1" indent="-195959">
              <a:buFontTx/>
              <a:buAutoNum type="arabicPeriod"/>
            </a:pPr>
            <a:r>
              <a:rPr lang="en-US" dirty="0" smtClean="0"/>
              <a:t>“</a:t>
            </a:r>
            <a:r>
              <a:rPr lang="en-US" dirty="0" smtClean="0">
                <a:solidFill>
                  <a:srgbClr val="FF0000"/>
                </a:solidFill>
              </a:rPr>
              <a:t>typical problems</a:t>
            </a:r>
            <a:r>
              <a:rPr lang="en-US" dirty="0" smtClean="0"/>
              <a:t>” = high </a:t>
            </a:r>
            <a:r>
              <a:rPr lang="en-US" dirty="0" err="1" smtClean="0"/>
              <a:t>prob</a:t>
            </a:r>
            <a:r>
              <a:rPr lang="en-US" dirty="0" smtClean="0"/>
              <a:t> – low impact</a:t>
            </a:r>
          </a:p>
          <a:p>
            <a:pPr marL="670213" lvl="1" indent="-195959">
              <a:buFontTx/>
              <a:buAutoNum type="arabicPeriod"/>
            </a:pPr>
            <a:r>
              <a:rPr lang="en-US" dirty="0" smtClean="0"/>
              <a:t>“</a:t>
            </a:r>
            <a:r>
              <a:rPr lang="en-US" dirty="0" smtClean="0">
                <a:solidFill>
                  <a:srgbClr val="FF0000"/>
                </a:solidFill>
              </a:rPr>
              <a:t>disruptions</a:t>
            </a:r>
            <a:r>
              <a:rPr lang="en-US" dirty="0" smtClean="0"/>
              <a:t>” = low </a:t>
            </a:r>
            <a:r>
              <a:rPr lang="en-US" dirty="0" err="1" smtClean="0"/>
              <a:t>prob</a:t>
            </a:r>
            <a:r>
              <a:rPr lang="en-US" dirty="0" smtClean="0"/>
              <a:t> – high impact</a:t>
            </a:r>
          </a:p>
          <a:p>
            <a:pPr marL="670213" lvl="1" indent="-195959">
              <a:buFontTx/>
              <a:buAutoNum type="arabicPeriod"/>
            </a:pPr>
            <a:r>
              <a:rPr lang="en-US" dirty="0" smtClean="0"/>
              <a:t>Non-existent = high-high</a:t>
            </a:r>
          </a:p>
          <a:p>
            <a:pPr marL="195959" indent="-195959">
              <a:buFontTx/>
              <a:buChar char="•"/>
            </a:pPr>
            <a:r>
              <a:rPr lang="en-US" dirty="0" smtClean="0"/>
              <a:t>How define extreme, high, medium, and low risk in matrix?  Well, </a:t>
            </a:r>
            <a:r>
              <a:rPr lang="en-US" dirty="0" err="1" smtClean="0"/>
              <a:t>pxloss</a:t>
            </a:r>
            <a:r>
              <a:rPr lang="en-US" dirty="0" smtClean="0"/>
              <a:t> = </a:t>
            </a:r>
            <a:r>
              <a:rPr lang="en-US" dirty="0" err="1" smtClean="0"/>
              <a:t>cte</a:t>
            </a:r>
            <a:r>
              <a:rPr lang="en-US" dirty="0" smtClean="0"/>
              <a:t> so we get hyperbolas!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76803" name="Rectangle 3"/>
          <p:cNvSpPr>
            <a:spLocks noGrp="1" noChangeArrowheads="1"/>
          </p:cNvSpPr>
          <p:nvPr>
            <p:ph type="dt" sz="quarter" idx="1"/>
          </p:nvPr>
        </p:nvSpPr>
        <p:spPr>
          <a:noFill/>
        </p:spPr>
        <p:txBody>
          <a:bodyPr/>
          <a:lstStyle/>
          <a:p>
            <a:pPr defTabSz="976502"/>
            <a:fld id="{47ACE3CA-360C-470A-850E-66B3709F309A}" type="datetime1">
              <a:rPr lang="en-US" smtClean="0"/>
              <a:pPr defTabSz="976502"/>
              <a:t>2/28/2011</a:t>
            </a:fld>
            <a:endParaRPr lang="en-US" dirty="0" smtClean="0"/>
          </a:p>
        </p:txBody>
      </p:sp>
      <p:sp>
        <p:nvSpPr>
          <p:cNvPr id="76804"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76805" name="Rectangle 2"/>
          <p:cNvSpPr>
            <a:spLocks noGrp="1" noRot="1" noChangeAspect="1" noChangeArrowheads="1" noTextEdit="1"/>
          </p:cNvSpPr>
          <p:nvPr>
            <p:ph type="sldImg"/>
          </p:nvPr>
        </p:nvSpPr>
        <p:spPr>
          <a:ln/>
        </p:spPr>
      </p:sp>
      <p:sp>
        <p:nvSpPr>
          <p:cNvPr id="76806" name="Rectangle 3"/>
          <p:cNvSpPr>
            <a:spLocks noGrp="1" noChangeArrowheads="1"/>
          </p:cNvSpPr>
          <p:nvPr>
            <p:ph type="body" idx="1"/>
          </p:nvPr>
        </p:nvSpPr>
        <p:spPr>
          <a:noFill/>
          <a:ln/>
        </p:spPr>
        <p:txBody>
          <a:bodyPr/>
          <a:lstStyle/>
          <a:p>
            <a:r>
              <a:rPr lang="en-US" smtClean="0"/>
              <a:t>Key: use both approaches in best balance!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77827" name="Rectangle 3"/>
          <p:cNvSpPr>
            <a:spLocks noGrp="1" noChangeArrowheads="1"/>
          </p:cNvSpPr>
          <p:nvPr>
            <p:ph type="dt" sz="quarter" idx="1"/>
          </p:nvPr>
        </p:nvSpPr>
        <p:spPr>
          <a:noFill/>
        </p:spPr>
        <p:txBody>
          <a:bodyPr/>
          <a:lstStyle/>
          <a:p>
            <a:pPr defTabSz="976502"/>
            <a:fld id="{EAE39812-E173-4ED7-A09D-B44AF900101E}" type="datetime1">
              <a:rPr lang="en-US" smtClean="0"/>
              <a:pPr defTabSz="976502"/>
              <a:t>2/28/2011</a:t>
            </a:fld>
            <a:endParaRPr lang="en-US" dirty="0" smtClean="0"/>
          </a:p>
        </p:txBody>
      </p:sp>
      <p:sp>
        <p:nvSpPr>
          <p:cNvPr id="77828"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p:spPr>
        <p:txBody>
          <a:bodyPr/>
          <a:lstStyle/>
          <a:p>
            <a:r>
              <a:rPr lang="en-US" smtClean="0"/>
              <a:t>Example of quantitative approach (with qualitative assessment of risk-aversion): Markowitz.</a:t>
            </a:r>
          </a:p>
          <a:p>
            <a:endParaRPr lang="en-US" smtClean="0"/>
          </a:p>
          <a:p>
            <a:r>
              <a:rPr lang="en-US" smtClean="0"/>
              <a:t>We’ll come back to this in Mini-Case 7.</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6563" name="Rectangle 3"/>
          <p:cNvSpPr>
            <a:spLocks noGrp="1" noChangeArrowheads="1"/>
          </p:cNvSpPr>
          <p:nvPr>
            <p:ph type="dt" sz="quarter" idx="1"/>
          </p:nvPr>
        </p:nvSpPr>
        <p:spPr>
          <a:noFill/>
        </p:spPr>
        <p:txBody>
          <a:bodyPr/>
          <a:lstStyle/>
          <a:p>
            <a:pPr defTabSz="976502"/>
            <a:fld id="{42CF469D-A6FA-4A6E-AAEB-52523B013289}" type="datetime1">
              <a:rPr lang="en-US" smtClean="0"/>
              <a:pPr defTabSz="976502"/>
              <a:t>2/28/2011</a:t>
            </a:fld>
            <a:endParaRPr lang="en-US" dirty="0" smtClean="0"/>
          </a:p>
        </p:txBody>
      </p:sp>
      <p:sp>
        <p:nvSpPr>
          <p:cNvPr id="66564"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pPr marL="195959" indent="-195959">
              <a:buFontTx/>
              <a:buChar char="•"/>
            </a:pPr>
            <a:r>
              <a:rPr lang="en-US" dirty="0" smtClean="0"/>
              <a:t> Optimal capacity portfolio for negative correlations are more efficient</a:t>
            </a:r>
          </a:p>
          <a:p>
            <a:pPr marL="195959" indent="-195959">
              <a:buFontTx/>
              <a:buChar char="•"/>
            </a:pPr>
            <a:r>
              <a:rPr lang="en-US" dirty="0" smtClean="0"/>
              <a:t> They achieve this efficiency through higher capacity imbalance</a:t>
            </a:r>
          </a:p>
          <a:p>
            <a:pPr marL="195959" indent="-195959">
              <a:buFontTx/>
              <a:buChar char="•"/>
            </a:pPr>
            <a:r>
              <a:rPr lang="en-US" dirty="0" smtClean="0"/>
              <a:t> Optimal degree of imbalance increases in:</a:t>
            </a:r>
          </a:p>
          <a:p>
            <a:pPr marL="670213" lvl="1" indent="-195959">
              <a:buFontTx/>
              <a:buAutoNum type="arabicPeriod"/>
            </a:pPr>
            <a:r>
              <a:rPr lang="en-US" dirty="0" smtClean="0"/>
              <a:t>risk aversion, which supports the interpretation of capacity imbalance as one form of operational hedging</a:t>
            </a:r>
          </a:p>
          <a:p>
            <a:pPr marL="670213" lvl="1" indent="-195959">
              <a:buFontTx/>
              <a:buAutoNum type="arabicPeriod"/>
            </a:pPr>
            <a:r>
              <a:rPr lang="en-US" dirty="0" smtClean="0"/>
              <a:t>Risk exposure (variance)</a:t>
            </a:r>
          </a:p>
          <a:p>
            <a:pPr marL="195959" indent="-195959">
              <a:buFontTx/>
              <a:buChar char="•"/>
            </a:pPr>
            <a:r>
              <a:rPr lang="en-US" dirty="0" smtClean="0"/>
              <a:t>Risk-adjustment of capacity is more important with negative correlation</a:t>
            </a:r>
          </a:p>
          <a:p>
            <a:pPr marL="195959" indent="-195959">
              <a:buFontTx/>
              <a:buChar char="•"/>
            </a:pPr>
            <a:r>
              <a:rPr lang="en-US" dirty="0" smtClean="0"/>
              <a:t>Some resource capacities may </a:t>
            </a:r>
            <a:r>
              <a:rPr lang="en-US" i="1" dirty="0" smtClean="0"/>
              <a:t>increase </a:t>
            </a:r>
            <a:r>
              <a:rPr lang="en-US" dirty="0" smtClean="0"/>
              <a:t>in risk aversion</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3"/>
          <p:cNvSpPr>
            <a:spLocks noChangeArrowheads="1"/>
          </p:cNvSpPr>
          <p:nvPr/>
        </p:nvSpPr>
        <p:spPr bwMode="auto">
          <a:xfrm>
            <a:off x="4310063" y="661987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C5B967E-D44D-4B9E-A972-65D452CF8717}"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6" name="Rectangle 5"/>
          <p:cNvSpPr>
            <a:spLocks noChangeArrowheads="1"/>
          </p:cNvSpPr>
          <p:nvPr/>
        </p:nvSpPr>
        <p:spPr bwMode="auto">
          <a:xfrm>
            <a:off x="7273925" y="661987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a:solidFill>
                  <a:schemeClr val="accent2"/>
                </a:solidFill>
                <a:latin typeface="Arial"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ColTx">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41C265A-894E-4D03-A36C-ECB9131175D6}" type="datetimeFigureOut">
              <a:rPr lang="en-US" smtClean="0"/>
              <a:pPr/>
              <a:t>2/28/2011</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5B8733F-3EC8-4EAB-AC69-654BB02BF7FA}"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DE367DFB-32D6-41ED-971C-1BAB9B16C720}"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Strategy/Risk Management &amp; Operational Hedging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3080"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19" r:id="rId1"/>
    <p:sldLayoutId id="2147484006" r:id="rId2"/>
    <p:sldLayoutId id="2147484007" r:id="rId3"/>
    <p:sldLayoutId id="2147484008" r:id="rId4"/>
    <p:sldLayoutId id="2147484009" r:id="rId5"/>
    <p:sldLayoutId id="2147484010" r:id="rId6"/>
    <p:sldLayoutId id="2147484011" r:id="rId7"/>
    <p:sldLayoutId id="2147484012" r:id="rId8"/>
    <p:sldLayoutId id="2147484013" r:id="rId9"/>
    <p:sldLayoutId id="2147484014" r:id="rId10"/>
    <p:sldLayoutId id="2147484015" r:id="rId11"/>
    <p:sldLayoutId id="2147484016" r:id="rId12"/>
    <p:sldLayoutId id="2147484017" r:id="rId13"/>
    <p:sldLayoutId id="2147484018" r:id="rId14"/>
    <p:sldLayoutId id="2147484020"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3.wmf"/><Relationship Id="rId4" Type="http://schemas.openxmlformats.org/officeDocument/2006/relationships/image" Target="../media/image2.wm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oleObject" Target="../embeddings/Microsoft_Office_Word_97_-_2003_Document1.doc"/><Relationship Id="rId2" Type="http://schemas.openxmlformats.org/officeDocument/2006/relationships/tags" Target="../tags/tag17.xml"/><Relationship Id="rId1" Type="http://schemas.openxmlformats.org/officeDocument/2006/relationships/vmlDrawing" Target="../drawings/vmlDrawing1.vml"/><Relationship Id="rId6" Type="http://schemas.openxmlformats.org/officeDocument/2006/relationships/image" Target="../media/image5.jpeg"/><Relationship Id="rId5" Type="http://schemas.openxmlformats.org/officeDocument/2006/relationships/hyperlink" Target="http://www.bose.com/home_audio/music_speakers/301/" TargetMode="External"/><Relationship Id="rId4"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vmlDrawing" Target="../drawings/vmlDrawing2.vml"/><Relationship Id="rId6" Type="http://schemas.openxmlformats.org/officeDocument/2006/relationships/oleObject" Target="../embeddings/Microsoft_Office_Excel_97-2003_Worksheet3.xls"/><Relationship Id="rId5" Type="http://schemas.openxmlformats.org/officeDocument/2006/relationships/oleObject" Target="../embeddings/Microsoft_Office_Excel_97-2003_Worksheet2.xls"/><Relationship Id="rId4"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9.wmf"/><Relationship Id="rId5" Type="http://schemas.openxmlformats.org/officeDocument/2006/relationships/image" Target="../media/image2.wmf"/><Relationship Id="rId4" Type="http://schemas.openxmlformats.org/officeDocument/2006/relationships/image" Target="../media/image8.wm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image" Target="../media/image11.jpeg"/><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12.wm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13.wm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5.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3.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355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355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355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3558"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3600" dirty="0">
                <a:solidFill>
                  <a:srgbClr val="FF3300"/>
                </a:solidFill>
                <a:latin typeface="Garamond" pitchFamily="18" charset="0"/>
              </a:rPr>
              <a:t>Risk Management and Operational Hedging</a:t>
            </a:r>
          </a:p>
        </p:txBody>
      </p:sp>
      <p:sp>
        <p:nvSpPr>
          <p:cNvPr id="23559"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Risk management as a 4-step process</a:t>
            </a:r>
          </a:p>
          <a:p>
            <a:pPr lvl="1" eaLnBrk="1" hangingPunct="1">
              <a:buClr>
                <a:srgbClr val="FF3300"/>
              </a:buClr>
            </a:pPr>
            <a:r>
              <a:rPr lang="en-US" dirty="0" smtClean="0">
                <a:solidFill>
                  <a:schemeClr val="bg1"/>
                </a:solidFill>
              </a:rPr>
              <a:t>Identify, assess and value operational risks</a:t>
            </a: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Operational hedging:</a:t>
            </a:r>
          </a:p>
          <a:p>
            <a:pPr lvl="1" eaLnBrk="1" hangingPunct="1">
              <a:buClr>
                <a:srgbClr val="FF3300"/>
              </a:buClr>
            </a:pPr>
            <a:r>
              <a:rPr lang="en-US" dirty="0" smtClean="0">
                <a:solidFill>
                  <a:schemeClr val="bg1"/>
                </a:solidFill>
              </a:rPr>
              <a:t>Using capacity portfolio (last class)</a:t>
            </a:r>
          </a:p>
          <a:p>
            <a:pPr lvl="1" eaLnBrk="1" hangingPunct="1">
              <a:buClr>
                <a:srgbClr val="FF3300"/>
              </a:buClr>
            </a:pPr>
            <a:r>
              <a:rPr lang="en-US" dirty="0" smtClean="0">
                <a:solidFill>
                  <a:schemeClr val="bg1"/>
                </a:solidFill>
              </a:rPr>
              <a:t>Using structured contracts</a:t>
            </a:r>
          </a:p>
          <a:p>
            <a:pPr lvl="1" eaLnBrk="1" hangingPunct="1">
              <a:buClr>
                <a:srgbClr val="FF3300"/>
              </a:buClr>
            </a:pPr>
            <a:r>
              <a:rPr lang="en-US" dirty="0" smtClean="0">
                <a:solidFill>
                  <a:schemeClr val="bg1"/>
                </a:solidFill>
              </a:rPr>
              <a:t>Using global networks</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Cases: </a:t>
            </a:r>
          </a:p>
          <a:p>
            <a:pPr lvl="3" eaLnBrk="1" hangingPunct="1">
              <a:buClr>
                <a:srgbClr val="FF3300"/>
              </a:buClr>
            </a:pPr>
            <a:r>
              <a:rPr lang="en-US" i="1" dirty="0" smtClean="0">
                <a:solidFill>
                  <a:schemeClr val="bg1"/>
                </a:solidFill>
              </a:rPr>
              <a:t>Mini-Case 7: Bose 301 (risk sharing and transfer using contracts) </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8"/>
          <p:cNvSpPr>
            <a:spLocks noGrp="1" noChangeArrowheads="1"/>
          </p:cNvSpPr>
          <p:nvPr>
            <p:ph type="title"/>
          </p:nvPr>
        </p:nvSpPr>
        <p:spPr/>
        <p:txBody>
          <a:bodyPr/>
          <a:lstStyle/>
          <a:p>
            <a:r>
              <a:rPr lang="en-US" smtClean="0">
                <a:latin typeface="Albertus Extra Bold" pitchFamily="34" charset="0"/>
              </a:rPr>
              <a:t>Risk Management:</a:t>
            </a:r>
            <a:br>
              <a:rPr lang="en-US" smtClean="0">
                <a:latin typeface="Albertus Extra Bold" pitchFamily="34" charset="0"/>
              </a:rPr>
            </a:br>
            <a:r>
              <a:rPr lang="en-US" smtClean="0">
                <a:latin typeface="Albertus Extra Bold" pitchFamily="34" charset="0"/>
              </a:rPr>
              <a:t>	Step 2: </a:t>
            </a:r>
            <a:r>
              <a:rPr lang="en-US" smtClean="0"/>
              <a:t>How value risk: Mean-Variance Frontiers</a:t>
            </a:r>
          </a:p>
        </p:txBody>
      </p:sp>
      <p:sp>
        <p:nvSpPr>
          <p:cNvPr id="30723" name="Rectangle 29"/>
          <p:cNvSpPr>
            <a:spLocks noChangeAspect="1" noChangeArrowheads="1"/>
          </p:cNvSpPr>
          <p:nvPr/>
        </p:nvSpPr>
        <p:spPr bwMode="auto">
          <a:xfrm>
            <a:off x="1800225" y="1663700"/>
            <a:ext cx="6265863" cy="4406900"/>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30724" name="Freeform 30" descr="Small confetti"/>
          <p:cNvSpPr>
            <a:spLocks noChangeAspect="1"/>
          </p:cNvSpPr>
          <p:nvPr/>
        </p:nvSpPr>
        <p:spPr bwMode="auto">
          <a:xfrm>
            <a:off x="1905000" y="2454275"/>
            <a:ext cx="6053138" cy="3582988"/>
          </a:xfrm>
          <a:custGeom>
            <a:avLst/>
            <a:gdLst>
              <a:gd name="T0" fmla="*/ 2147483647 w 2930"/>
              <a:gd name="T1" fmla="*/ 2147483647 h 1733"/>
              <a:gd name="T2" fmla="*/ 2147483647 w 2930"/>
              <a:gd name="T3" fmla="*/ 2147483647 h 1733"/>
              <a:gd name="T4" fmla="*/ 2147483647 w 2930"/>
              <a:gd name="T5" fmla="*/ 2147483647 h 1733"/>
              <a:gd name="T6" fmla="*/ 2147483647 w 2930"/>
              <a:gd name="T7" fmla="*/ 2147483647 h 1733"/>
              <a:gd name="T8" fmla="*/ 2147483647 w 2930"/>
              <a:gd name="T9" fmla="*/ 2147483647 h 1733"/>
              <a:gd name="T10" fmla="*/ 2147483647 w 2930"/>
              <a:gd name="T11" fmla="*/ 2147483647 h 1733"/>
              <a:gd name="T12" fmla="*/ 2147483647 w 2930"/>
              <a:gd name="T13" fmla="*/ 2147483647 h 1733"/>
              <a:gd name="T14" fmla="*/ 2147483647 w 2930"/>
              <a:gd name="T15" fmla="*/ 2147483647 h 1733"/>
              <a:gd name="T16" fmla="*/ 2147483647 w 2930"/>
              <a:gd name="T17" fmla="*/ 2147483647 h 1733"/>
              <a:gd name="T18" fmla="*/ 2147483647 w 2930"/>
              <a:gd name="T19" fmla="*/ 2147483647 h 1733"/>
              <a:gd name="T20" fmla="*/ 2147483647 w 2930"/>
              <a:gd name="T21" fmla="*/ 2147483647 h 1733"/>
              <a:gd name="T22" fmla="*/ 2147483647 w 2930"/>
              <a:gd name="T23" fmla="*/ 2147483647 h 1733"/>
              <a:gd name="T24" fmla="*/ 2147483647 w 2930"/>
              <a:gd name="T25" fmla="*/ 2147483647 h 17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30"/>
              <a:gd name="T40" fmla="*/ 0 h 1733"/>
              <a:gd name="T41" fmla="*/ 2930 w 2930"/>
              <a:gd name="T42" fmla="*/ 1733 h 17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30" h="1733">
                <a:moveTo>
                  <a:pt x="2498" y="1677"/>
                </a:moveTo>
                <a:cubicBezTo>
                  <a:pt x="2334" y="1733"/>
                  <a:pt x="1834" y="1707"/>
                  <a:pt x="1564" y="1707"/>
                </a:cubicBezTo>
                <a:cubicBezTo>
                  <a:pt x="1294" y="1707"/>
                  <a:pt x="1086" y="1697"/>
                  <a:pt x="880" y="1680"/>
                </a:cubicBezTo>
                <a:cubicBezTo>
                  <a:pt x="674" y="1663"/>
                  <a:pt x="466" y="1642"/>
                  <a:pt x="328" y="1602"/>
                </a:cubicBezTo>
                <a:cubicBezTo>
                  <a:pt x="190" y="1562"/>
                  <a:pt x="104" y="1511"/>
                  <a:pt x="52" y="1440"/>
                </a:cubicBezTo>
                <a:cubicBezTo>
                  <a:pt x="0" y="1369"/>
                  <a:pt x="3" y="1288"/>
                  <a:pt x="15" y="1174"/>
                </a:cubicBezTo>
                <a:cubicBezTo>
                  <a:pt x="16" y="1056"/>
                  <a:pt x="30" y="893"/>
                  <a:pt x="127" y="753"/>
                </a:cubicBezTo>
                <a:cubicBezTo>
                  <a:pt x="224" y="611"/>
                  <a:pt x="394" y="427"/>
                  <a:pt x="598" y="321"/>
                </a:cubicBezTo>
                <a:cubicBezTo>
                  <a:pt x="802" y="215"/>
                  <a:pt x="1145" y="158"/>
                  <a:pt x="1352" y="116"/>
                </a:cubicBezTo>
                <a:cubicBezTo>
                  <a:pt x="1559" y="74"/>
                  <a:pt x="1643" y="70"/>
                  <a:pt x="1838" y="69"/>
                </a:cubicBezTo>
                <a:cubicBezTo>
                  <a:pt x="2033" y="68"/>
                  <a:pt x="2341" y="0"/>
                  <a:pt x="2522" y="109"/>
                </a:cubicBezTo>
                <a:cubicBezTo>
                  <a:pt x="2703" y="218"/>
                  <a:pt x="2930" y="464"/>
                  <a:pt x="2926" y="725"/>
                </a:cubicBezTo>
                <a:cubicBezTo>
                  <a:pt x="2922" y="986"/>
                  <a:pt x="2662" y="1621"/>
                  <a:pt x="2498" y="1677"/>
                </a:cubicBezTo>
                <a:close/>
              </a:path>
            </a:pathLst>
          </a:custGeom>
          <a:pattFill prst="smConfetti">
            <a:fgClr>
              <a:srgbClr val="66CCFF"/>
            </a:fgClr>
            <a:bgClr>
              <a:schemeClr val="bg1"/>
            </a:bgClr>
          </a:pattFill>
          <a:ln w="9525">
            <a:noFill/>
            <a:round/>
            <a:headEnd type="none" w="sm" len="sm"/>
            <a:tailEnd type="none" w="sm" len="sm"/>
          </a:ln>
        </p:spPr>
        <p:txBody>
          <a:bodyPr/>
          <a:lstStyle/>
          <a:p>
            <a:endParaRPr lang="en-US"/>
          </a:p>
        </p:txBody>
      </p:sp>
      <p:sp>
        <p:nvSpPr>
          <p:cNvPr id="30725" name="Rectangle 31"/>
          <p:cNvSpPr>
            <a:spLocks noChangeAspect="1" noChangeArrowheads="1"/>
          </p:cNvSpPr>
          <p:nvPr/>
        </p:nvSpPr>
        <p:spPr bwMode="auto">
          <a:xfrm>
            <a:off x="5386388" y="6061075"/>
            <a:ext cx="2546350" cy="307975"/>
          </a:xfrm>
          <a:prstGeom prst="rect">
            <a:avLst/>
          </a:prstGeom>
          <a:noFill/>
          <a:ln w="12700">
            <a:noFill/>
            <a:miter lim="800000"/>
            <a:headEnd type="none" w="sm" len="sm"/>
            <a:tailEnd type="none" w="sm" len="sm"/>
          </a:ln>
        </p:spPr>
        <p:txBody>
          <a:bodyPr wrap="none">
            <a:spAutoFit/>
          </a:bodyPr>
          <a:lstStyle/>
          <a:p>
            <a:pPr eaLnBrk="0" hangingPunct="0"/>
            <a:r>
              <a:rPr lang="en-US" sz="1400" b="0"/>
              <a:t>Variance (risk) of portfolio value</a:t>
            </a:r>
          </a:p>
        </p:txBody>
      </p:sp>
      <p:sp>
        <p:nvSpPr>
          <p:cNvPr id="30726" name="Rectangle 32"/>
          <p:cNvSpPr>
            <a:spLocks noChangeAspect="1" noChangeArrowheads="1"/>
          </p:cNvSpPr>
          <p:nvPr/>
        </p:nvSpPr>
        <p:spPr bwMode="auto">
          <a:xfrm>
            <a:off x="852488" y="1624013"/>
            <a:ext cx="1074737" cy="738187"/>
          </a:xfrm>
          <a:prstGeom prst="rect">
            <a:avLst/>
          </a:prstGeom>
          <a:noFill/>
          <a:ln w="12700">
            <a:noFill/>
            <a:miter lim="800000"/>
            <a:headEnd type="none" w="sm" len="sm"/>
            <a:tailEnd type="none" w="sm" len="sm"/>
          </a:ln>
        </p:spPr>
        <p:txBody>
          <a:bodyPr wrap="none">
            <a:spAutoFit/>
          </a:bodyPr>
          <a:lstStyle/>
          <a:p>
            <a:pPr algn="ctr" eaLnBrk="0" hangingPunct="0"/>
            <a:r>
              <a:rPr lang="en-US" sz="1400" b="0"/>
              <a:t>Mean value </a:t>
            </a:r>
          </a:p>
          <a:p>
            <a:pPr algn="ctr" eaLnBrk="0" hangingPunct="0"/>
            <a:r>
              <a:rPr lang="en-US" sz="1400" b="0"/>
              <a:t>(return) of </a:t>
            </a:r>
          </a:p>
          <a:p>
            <a:pPr algn="ctr" eaLnBrk="0" hangingPunct="0"/>
            <a:r>
              <a:rPr lang="en-US" sz="1400" b="0"/>
              <a:t>portfolio</a:t>
            </a:r>
          </a:p>
        </p:txBody>
      </p:sp>
      <p:sp>
        <p:nvSpPr>
          <p:cNvPr id="30727" name="Freeform 33"/>
          <p:cNvSpPr>
            <a:spLocks noChangeAspect="1"/>
          </p:cNvSpPr>
          <p:nvPr/>
        </p:nvSpPr>
        <p:spPr bwMode="auto">
          <a:xfrm>
            <a:off x="1912938" y="2562225"/>
            <a:ext cx="4722812" cy="2527300"/>
          </a:xfrm>
          <a:custGeom>
            <a:avLst/>
            <a:gdLst>
              <a:gd name="T0" fmla="*/ 2147483647 w 2286"/>
              <a:gd name="T1" fmla="*/ 2147483647 h 1222"/>
              <a:gd name="T2" fmla="*/ 2147483647 w 2286"/>
              <a:gd name="T3" fmla="*/ 2147483647 h 1222"/>
              <a:gd name="T4" fmla="*/ 2147483647 w 2286"/>
              <a:gd name="T5" fmla="*/ 2147483647 h 1222"/>
              <a:gd name="T6" fmla="*/ 2147483647 w 2286"/>
              <a:gd name="T7" fmla="*/ 2147483647 h 1222"/>
              <a:gd name="T8" fmla="*/ 2147483647 w 2286"/>
              <a:gd name="T9" fmla="*/ 0 h 1222"/>
              <a:gd name="T10" fmla="*/ 0 60000 65536"/>
              <a:gd name="T11" fmla="*/ 0 60000 65536"/>
              <a:gd name="T12" fmla="*/ 0 60000 65536"/>
              <a:gd name="T13" fmla="*/ 0 60000 65536"/>
              <a:gd name="T14" fmla="*/ 0 60000 65536"/>
              <a:gd name="T15" fmla="*/ 0 w 2286"/>
              <a:gd name="T16" fmla="*/ 0 h 1222"/>
              <a:gd name="T17" fmla="*/ 2286 w 2286"/>
              <a:gd name="T18" fmla="*/ 1222 h 1222"/>
            </a:gdLst>
            <a:ahLst/>
            <a:cxnLst>
              <a:cxn ang="T10">
                <a:pos x="T0" y="T1"/>
              </a:cxn>
              <a:cxn ang="T11">
                <a:pos x="T2" y="T3"/>
              </a:cxn>
              <a:cxn ang="T12">
                <a:pos x="T4" y="T5"/>
              </a:cxn>
              <a:cxn ang="T13">
                <a:pos x="T6" y="T7"/>
              </a:cxn>
              <a:cxn ang="T14">
                <a:pos x="T8" y="T9"/>
              </a:cxn>
            </a:cxnLst>
            <a:rect l="T15" t="T16" r="T17" b="T18"/>
            <a:pathLst>
              <a:path w="2286" h="1222">
                <a:moveTo>
                  <a:pt x="2" y="1222"/>
                </a:moveTo>
                <a:cubicBezTo>
                  <a:pt x="0" y="1061"/>
                  <a:pt x="3" y="877"/>
                  <a:pt x="98" y="720"/>
                </a:cubicBezTo>
                <a:cubicBezTo>
                  <a:pt x="193" y="563"/>
                  <a:pt x="369" y="388"/>
                  <a:pt x="575" y="277"/>
                </a:cubicBezTo>
                <a:cubicBezTo>
                  <a:pt x="781" y="166"/>
                  <a:pt x="1048" y="102"/>
                  <a:pt x="1333" y="56"/>
                </a:cubicBezTo>
                <a:cubicBezTo>
                  <a:pt x="1618" y="10"/>
                  <a:pt x="1926" y="14"/>
                  <a:pt x="2286" y="0"/>
                </a:cubicBezTo>
              </a:path>
            </a:pathLst>
          </a:custGeom>
          <a:noFill/>
          <a:ln w="38100">
            <a:solidFill>
              <a:schemeClr val="accent2"/>
            </a:solidFill>
            <a:round/>
            <a:headEnd type="none" w="sm" len="sm"/>
            <a:tailEnd type="none" w="sm" len="sm"/>
          </a:ln>
        </p:spPr>
        <p:txBody>
          <a:bodyPr/>
          <a:lstStyle/>
          <a:p>
            <a:endParaRPr lang="en-US"/>
          </a:p>
        </p:txBody>
      </p:sp>
      <p:sp>
        <p:nvSpPr>
          <p:cNvPr id="30728" name="Oval 34"/>
          <p:cNvSpPr>
            <a:spLocks noChangeAspect="1" noChangeArrowheads="1"/>
          </p:cNvSpPr>
          <p:nvPr/>
        </p:nvSpPr>
        <p:spPr bwMode="auto">
          <a:xfrm>
            <a:off x="1862138" y="4997450"/>
            <a:ext cx="115887" cy="115888"/>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30729" name="AutoShape 35"/>
          <p:cNvSpPr>
            <a:spLocks noChangeAspect="1" noChangeArrowheads="1"/>
          </p:cNvSpPr>
          <p:nvPr/>
        </p:nvSpPr>
        <p:spPr bwMode="auto">
          <a:xfrm>
            <a:off x="2351088" y="5024438"/>
            <a:ext cx="1266825" cy="531812"/>
          </a:xfrm>
          <a:prstGeom prst="wedgeRoundRectCallout">
            <a:avLst>
              <a:gd name="adj1" fmla="val -76264"/>
              <a:gd name="adj2" fmla="val -39495"/>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Minimal risk portfolio</a:t>
            </a:r>
            <a:endParaRPr lang="en-US" sz="1400" b="0" i="1"/>
          </a:p>
        </p:txBody>
      </p:sp>
      <p:sp>
        <p:nvSpPr>
          <p:cNvPr id="30730" name="AutoShape 36"/>
          <p:cNvSpPr>
            <a:spLocks noChangeAspect="1" noChangeArrowheads="1"/>
          </p:cNvSpPr>
          <p:nvPr/>
        </p:nvSpPr>
        <p:spPr bwMode="auto">
          <a:xfrm>
            <a:off x="5641975" y="2916238"/>
            <a:ext cx="1436688" cy="514350"/>
          </a:xfrm>
          <a:prstGeom prst="wedgeRoundRectCallout">
            <a:avLst>
              <a:gd name="adj1" fmla="val 20935"/>
              <a:gd name="adj2" fmla="val -100602"/>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Maximal value portfolio</a:t>
            </a:r>
            <a:endParaRPr lang="en-US" sz="1400" b="0" i="1"/>
          </a:p>
        </p:txBody>
      </p:sp>
      <p:sp>
        <p:nvSpPr>
          <p:cNvPr id="30731" name="Oval 37"/>
          <p:cNvSpPr>
            <a:spLocks noChangeAspect="1" noChangeArrowheads="1"/>
          </p:cNvSpPr>
          <p:nvPr/>
        </p:nvSpPr>
        <p:spPr bwMode="auto">
          <a:xfrm>
            <a:off x="6578600" y="2505075"/>
            <a:ext cx="115888" cy="115888"/>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30732" name="Line 38"/>
          <p:cNvSpPr>
            <a:spLocks noChangeAspect="1" noChangeShapeType="1"/>
          </p:cNvSpPr>
          <p:nvPr/>
        </p:nvSpPr>
        <p:spPr bwMode="auto">
          <a:xfrm flipV="1">
            <a:off x="2052638" y="1958975"/>
            <a:ext cx="3813175" cy="1600200"/>
          </a:xfrm>
          <a:prstGeom prst="line">
            <a:avLst/>
          </a:prstGeom>
          <a:noFill/>
          <a:ln w="28575">
            <a:solidFill>
              <a:srgbClr val="FF3300"/>
            </a:solidFill>
            <a:round/>
            <a:headEnd type="none" w="sm" len="sm"/>
            <a:tailEnd type="none" w="sm" len="sm"/>
          </a:ln>
        </p:spPr>
        <p:txBody>
          <a:bodyPr/>
          <a:lstStyle/>
          <a:p>
            <a:endParaRPr lang="en-US"/>
          </a:p>
        </p:txBody>
      </p:sp>
      <p:sp>
        <p:nvSpPr>
          <p:cNvPr id="30733" name="Oval 39"/>
          <p:cNvSpPr>
            <a:spLocks noChangeAspect="1" noChangeArrowheads="1"/>
          </p:cNvSpPr>
          <p:nvPr/>
        </p:nvSpPr>
        <p:spPr bwMode="auto">
          <a:xfrm>
            <a:off x="3327400" y="2941638"/>
            <a:ext cx="115888" cy="114300"/>
          </a:xfrm>
          <a:prstGeom prst="ellipse">
            <a:avLst/>
          </a:prstGeom>
          <a:solidFill>
            <a:srgbClr val="66CCFF"/>
          </a:solidFill>
          <a:ln w="12700">
            <a:solidFill>
              <a:schemeClr val="tx1"/>
            </a:solidFill>
            <a:round/>
            <a:headEnd type="none" w="sm" len="sm"/>
            <a:tailEnd type="none" w="sm" len="sm"/>
          </a:ln>
        </p:spPr>
        <p:txBody>
          <a:bodyPr wrap="none" anchor="ctr"/>
          <a:lstStyle/>
          <a:p>
            <a:endParaRPr lang="en-US"/>
          </a:p>
        </p:txBody>
      </p:sp>
      <p:sp>
        <p:nvSpPr>
          <p:cNvPr id="30734" name="AutoShape 40"/>
          <p:cNvSpPr>
            <a:spLocks noChangeAspect="1" noChangeArrowheads="1"/>
          </p:cNvSpPr>
          <p:nvPr/>
        </p:nvSpPr>
        <p:spPr bwMode="auto">
          <a:xfrm>
            <a:off x="2319338" y="4132263"/>
            <a:ext cx="912812" cy="496887"/>
          </a:xfrm>
          <a:prstGeom prst="wedgeRoundRectCallout">
            <a:avLst>
              <a:gd name="adj1" fmla="val -60634"/>
              <a:gd name="adj2" fmla="val -71579"/>
              <a:gd name="adj3" fmla="val 16667"/>
            </a:avLst>
          </a:prstGeom>
          <a:solidFill>
            <a:schemeClr val="bg1"/>
          </a:solidFill>
          <a:ln w="9525">
            <a:solidFill>
              <a:schemeClr val="accent2"/>
            </a:solidFill>
            <a:miter lim="800000"/>
            <a:headEnd type="none" w="sm" len="sm"/>
            <a:tailEnd type="none" w="sm" len="sm"/>
          </a:ln>
        </p:spPr>
        <p:txBody>
          <a:bodyPr/>
          <a:lstStyle/>
          <a:p>
            <a:pPr algn="ctr" eaLnBrk="0" hangingPunct="0"/>
            <a:r>
              <a:rPr lang="en-US" sz="1400" b="0">
                <a:solidFill>
                  <a:schemeClr val="accent2"/>
                </a:solidFill>
              </a:rPr>
              <a:t>Efficient Frontier </a:t>
            </a:r>
            <a:endParaRPr lang="en-US" sz="1400" b="0" i="1">
              <a:solidFill>
                <a:schemeClr val="accent2"/>
              </a:solidFill>
            </a:endParaRPr>
          </a:p>
        </p:txBody>
      </p:sp>
      <p:sp>
        <p:nvSpPr>
          <p:cNvPr id="30735" name="AutoShape 41"/>
          <p:cNvSpPr>
            <a:spLocks noChangeAspect="1" noChangeArrowheads="1"/>
          </p:cNvSpPr>
          <p:nvPr/>
        </p:nvSpPr>
        <p:spPr bwMode="auto">
          <a:xfrm>
            <a:off x="6270625" y="1725613"/>
            <a:ext cx="1454150" cy="546100"/>
          </a:xfrm>
          <a:prstGeom prst="wedgeRoundRectCallout">
            <a:avLst>
              <a:gd name="adj1" fmla="val -67329"/>
              <a:gd name="adj2" fmla="val 15907"/>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latin typeface="Symbol" pitchFamily="18" charset="2"/>
              </a:rPr>
              <a:t>g</a:t>
            </a:r>
            <a:r>
              <a:rPr lang="en-US" sz="1400" b="0"/>
              <a:t>: Coefficient of risk-aversion</a:t>
            </a:r>
          </a:p>
        </p:txBody>
      </p:sp>
      <p:sp>
        <p:nvSpPr>
          <p:cNvPr id="30736" name="Line 42"/>
          <p:cNvSpPr>
            <a:spLocks noChangeAspect="1" noChangeShapeType="1"/>
          </p:cNvSpPr>
          <p:nvPr/>
        </p:nvSpPr>
        <p:spPr bwMode="auto">
          <a:xfrm flipV="1">
            <a:off x="2052638" y="2341563"/>
            <a:ext cx="3976687" cy="1670050"/>
          </a:xfrm>
          <a:prstGeom prst="line">
            <a:avLst/>
          </a:prstGeom>
          <a:noFill/>
          <a:ln w="28575">
            <a:solidFill>
              <a:srgbClr val="FF3300"/>
            </a:solidFill>
            <a:round/>
            <a:headEnd type="none" w="sm" len="sm"/>
            <a:tailEnd type="none" w="sm" len="sm"/>
          </a:ln>
        </p:spPr>
        <p:txBody>
          <a:bodyPr/>
          <a:lstStyle/>
          <a:p>
            <a:endParaRPr lang="en-US"/>
          </a:p>
        </p:txBody>
      </p:sp>
      <p:sp>
        <p:nvSpPr>
          <p:cNvPr id="30737" name="Line 43"/>
          <p:cNvSpPr>
            <a:spLocks noChangeAspect="1" noChangeShapeType="1"/>
          </p:cNvSpPr>
          <p:nvPr/>
        </p:nvSpPr>
        <p:spPr bwMode="auto">
          <a:xfrm flipV="1">
            <a:off x="2052638" y="1660525"/>
            <a:ext cx="3451225" cy="1436688"/>
          </a:xfrm>
          <a:prstGeom prst="line">
            <a:avLst/>
          </a:prstGeom>
          <a:noFill/>
          <a:ln w="28575">
            <a:solidFill>
              <a:srgbClr val="FF3300"/>
            </a:solidFill>
            <a:round/>
            <a:headEnd type="none" w="sm" len="sm"/>
            <a:tailEnd type="none" w="sm" len="sm"/>
          </a:ln>
        </p:spPr>
        <p:txBody>
          <a:bodyPr/>
          <a:lstStyle/>
          <a:p>
            <a:endParaRPr lang="en-US"/>
          </a:p>
        </p:txBody>
      </p:sp>
      <p:sp>
        <p:nvSpPr>
          <p:cNvPr id="30738" name="Line 44"/>
          <p:cNvSpPr>
            <a:spLocks noChangeAspect="1" noChangeShapeType="1"/>
          </p:cNvSpPr>
          <p:nvPr/>
        </p:nvSpPr>
        <p:spPr bwMode="auto">
          <a:xfrm flipH="1" flipV="1">
            <a:off x="4232275" y="1874838"/>
            <a:ext cx="477838" cy="1225550"/>
          </a:xfrm>
          <a:prstGeom prst="line">
            <a:avLst/>
          </a:prstGeom>
          <a:noFill/>
          <a:ln w="57150">
            <a:solidFill>
              <a:srgbClr val="FF3300"/>
            </a:solidFill>
            <a:round/>
            <a:headEnd/>
            <a:tailEnd type="triangle" w="med" len="med"/>
          </a:ln>
        </p:spPr>
        <p:txBody>
          <a:bodyPr wrap="none">
            <a:spAutoFit/>
          </a:bodyPr>
          <a:lstStyle/>
          <a:p>
            <a:endParaRPr lang="en-US"/>
          </a:p>
        </p:txBody>
      </p:sp>
      <p:sp>
        <p:nvSpPr>
          <p:cNvPr id="30739" name="Text Box 45"/>
          <p:cNvSpPr txBox="1">
            <a:spLocks noChangeAspect="1" noChangeArrowheads="1"/>
          </p:cNvSpPr>
          <p:nvPr/>
        </p:nvSpPr>
        <p:spPr bwMode="auto">
          <a:xfrm>
            <a:off x="2597150" y="1865313"/>
            <a:ext cx="1724025" cy="304800"/>
          </a:xfrm>
          <a:prstGeom prst="rect">
            <a:avLst/>
          </a:prstGeom>
          <a:noFill/>
          <a:ln w="9525" algn="ctr">
            <a:noFill/>
            <a:prstDash val="dash"/>
            <a:miter lim="800000"/>
            <a:headEnd/>
            <a:tailEnd/>
          </a:ln>
        </p:spPr>
        <p:txBody>
          <a:bodyPr wrap="none">
            <a:spAutoFit/>
          </a:bodyPr>
          <a:lstStyle/>
          <a:p>
            <a:r>
              <a:rPr lang="en-US" sz="1400">
                <a:solidFill>
                  <a:srgbClr val="FF3300"/>
                </a:solidFill>
              </a:rPr>
              <a:t>Increasing MV utility</a:t>
            </a:r>
          </a:p>
        </p:txBody>
      </p:sp>
      <p:sp>
        <p:nvSpPr>
          <p:cNvPr id="30740" name="AutoShape 46"/>
          <p:cNvSpPr>
            <a:spLocks noChangeAspect="1" noChangeArrowheads="1"/>
          </p:cNvSpPr>
          <p:nvPr/>
        </p:nvSpPr>
        <p:spPr bwMode="auto">
          <a:xfrm>
            <a:off x="3101975" y="3270250"/>
            <a:ext cx="1749425" cy="542925"/>
          </a:xfrm>
          <a:prstGeom prst="wedgeRoundRectCallout">
            <a:avLst>
              <a:gd name="adj1" fmla="val -31796"/>
              <a:gd name="adj2" fmla="val -84981"/>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Optimal</a:t>
            </a:r>
          </a:p>
          <a:p>
            <a:pPr algn="ctr" eaLnBrk="0" hangingPunct="0"/>
            <a:r>
              <a:rPr lang="en-US" sz="1400" b="0"/>
              <a:t>risk-return portfolio </a:t>
            </a:r>
            <a:endParaRPr lang="en-US" sz="1400" b="0" i="1"/>
          </a:p>
        </p:txBody>
      </p:sp>
      <p:sp>
        <p:nvSpPr>
          <p:cNvPr id="30741" name="Oval 47"/>
          <p:cNvSpPr>
            <a:spLocks noChangeAspect="1" noChangeArrowheads="1"/>
          </p:cNvSpPr>
          <p:nvPr/>
        </p:nvSpPr>
        <p:spPr bwMode="auto">
          <a:xfrm>
            <a:off x="4841875" y="5083175"/>
            <a:ext cx="2344738" cy="1038225"/>
          </a:xfrm>
          <a:prstGeom prst="ellipse">
            <a:avLst/>
          </a:prstGeom>
          <a:noFill/>
          <a:ln w="9525" algn="ctr">
            <a:noFill/>
            <a:prstDash val="dash"/>
            <a:round/>
            <a:headEnd/>
            <a:tailEnd/>
          </a:ln>
        </p:spPr>
        <p:txBody>
          <a:bodyPr>
            <a:spAutoFit/>
          </a:bodyPr>
          <a:lstStyle/>
          <a:p>
            <a:pPr algn="ctr"/>
            <a:r>
              <a:rPr lang="en-US" sz="1400" b="0"/>
              <a:t>Area covered by </a:t>
            </a:r>
          </a:p>
          <a:p>
            <a:pPr algn="ctr"/>
            <a:r>
              <a:rPr lang="en-US" sz="1400" b="0"/>
              <a:t>all possible portfolios</a:t>
            </a:r>
          </a:p>
        </p:txBody>
      </p:sp>
      <p:sp>
        <p:nvSpPr>
          <p:cNvPr id="30742" name="Text Box 48"/>
          <p:cNvSpPr txBox="1">
            <a:spLocks noChangeAspect="1" noChangeArrowheads="1"/>
          </p:cNvSpPr>
          <p:nvPr/>
        </p:nvSpPr>
        <p:spPr bwMode="auto">
          <a:xfrm>
            <a:off x="5640388" y="1922463"/>
            <a:ext cx="439737" cy="304800"/>
          </a:xfrm>
          <a:prstGeom prst="rect">
            <a:avLst/>
          </a:prstGeom>
          <a:noFill/>
          <a:ln w="12700">
            <a:noFill/>
            <a:miter lim="800000"/>
            <a:headEnd type="none" w="sm" len="sm"/>
            <a:tailEnd type="none" w="sm" len="sm"/>
          </a:ln>
        </p:spPr>
        <p:txBody>
          <a:bodyPr wrap="none">
            <a:spAutoFit/>
          </a:bodyPr>
          <a:lstStyle/>
          <a:p>
            <a:pPr eaLnBrk="0" hangingPunct="0"/>
            <a:r>
              <a:rPr lang="en-US" sz="1400" b="0">
                <a:solidFill>
                  <a:srgbClr val="FF3300"/>
                </a:solidFill>
                <a:latin typeface="Symbol" pitchFamily="18" charset="2"/>
              </a:rPr>
              <a:t>g </a:t>
            </a:r>
            <a:r>
              <a:rPr lang="en-US" sz="1400" b="0">
                <a:solidFill>
                  <a:srgbClr val="FF3300"/>
                </a:solidFill>
              </a:rPr>
              <a:t>/2</a:t>
            </a:r>
            <a:endParaRPr lang="en-US" sz="1400" b="0" i="1">
              <a:solidFill>
                <a:srgbClr val="FF3300"/>
              </a:solidFill>
            </a:endParaRPr>
          </a:p>
        </p:txBody>
      </p:sp>
      <p:sp>
        <p:nvSpPr>
          <p:cNvPr id="30743" name="AutoShape 49"/>
          <p:cNvSpPr>
            <a:spLocks noChangeAspect="1" noChangeArrowheads="1"/>
          </p:cNvSpPr>
          <p:nvPr/>
        </p:nvSpPr>
        <p:spPr bwMode="auto">
          <a:xfrm flipH="1">
            <a:off x="5330825" y="2039938"/>
            <a:ext cx="363538" cy="149225"/>
          </a:xfrm>
          <a:prstGeom prst="rtTriangle">
            <a:avLst/>
          </a:prstGeom>
          <a:solidFill>
            <a:schemeClr val="bg1"/>
          </a:solidFill>
          <a:ln w="9525" algn="ctr">
            <a:solidFill>
              <a:srgbClr val="FF3300"/>
            </a:solidFill>
            <a:miter lim="800000"/>
            <a:headEnd/>
            <a:tailEnd/>
          </a:ln>
        </p:spPr>
        <p:txBody>
          <a:bodyPr anchor="ctr">
            <a:spAutoFit/>
          </a:bodyPr>
          <a:lstStyle/>
          <a:p>
            <a:endParaRPr lang="en-US"/>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029"/>
          <p:cNvPicPr>
            <a:picLocks noChangeAspect="1" noChangeArrowheads="1"/>
          </p:cNvPicPr>
          <p:nvPr/>
        </p:nvPicPr>
        <p:blipFill>
          <a:blip r:embed="rId4" cstate="print"/>
          <a:srcRect/>
          <a:stretch>
            <a:fillRect/>
          </a:stretch>
        </p:blipFill>
        <p:spPr bwMode="auto">
          <a:xfrm>
            <a:off x="25400" y="895350"/>
            <a:ext cx="6438900" cy="5765800"/>
          </a:xfrm>
          <a:prstGeom prst="rect">
            <a:avLst/>
          </a:prstGeom>
          <a:noFill/>
          <a:ln w="9525">
            <a:noFill/>
            <a:miter lim="800000"/>
            <a:headEnd/>
            <a:tailEnd/>
          </a:ln>
        </p:spPr>
      </p:pic>
      <p:sp>
        <p:nvSpPr>
          <p:cNvPr id="19459" name="Rectangle 1026"/>
          <p:cNvSpPr>
            <a:spLocks noGrp="1" noChangeArrowheads="1"/>
          </p:cNvSpPr>
          <p:nvPr>
            <p:ph type="title"/>
          </p:nvPr>
        </p:nvSpPr>
        <p:spPr/>
        <p:txBody>
          <a:bodyPr/>
          <a:lstStyle/>
          <a:p>
            <a:r>
              <a:rPr lang="en-US" b="1" smtClean="0">
                <a:latin typeface="Albertus Extra Bold" pitchFamily="34" charset="0"/>
              </a:rPr>
              <a:t>Mean-Variance Analysis </a:t>
            </a:r>
            <a:r>
              <a:rPr lang="en-US" smtClean="0">
                <a:latin typeface="Albertus Extra Bold" pitchFamily="34" charset="0"/>
              </a:rPr>
              <a:t>of Operational Hedging</a:t>
            </a:r>
            <a:r>
              <a:rPr lang="en-US" smtClean="0"/>
              <a:t>:</a:t>
            </a:r>
            <a:br>
              <a:rPr lang="en-US" smtClean="0"/>
            </a:br>
            <a:r>
              <a:rPr lang="en-US" smtClean="0"/>
              <a:t>Example via Capacity Portfolio Imbalance in Seagate</a:t>
            </a:r>
            <a:endParaRPr lang="en-US" sz="2000" smtClean="0"/>
          </a:p>
        </p:txBody>
      </p:sp>
      <p:sp>
        <p:nvSpPr>
          <p:cNvPr id="19460" name="Rectangle 1040"/>
          <p:cNvSpPr>
            <a:spLocks noGrp="1" noChangeArrowheads="1"/>
          </p:cNvSpPr>
          <p:nvPr>
            <p:ph idx="1"/>
          </p:nvPr>
        </p:nvSpPr>
        <p:spPr>
          <a:xfrm>
            <a:off x="6046788" y="1114425"/>
            <a:ext cx="3097212" cy="5419725"/>
          </a:xfrm>
        </p:spPr>
        <p:txBody>
          <a:bodyPr/>
          <a:lstStyle/>
          <a:p>
            <a:r>
              <a:rPr lang="en-US" sz="1800" smtClean="0"/>
              <a:t>For whom is </a:t>
            </a:r>
            <a:r>
              <a:rPr lang="en-US" sz="1600" i="1" smtClean="0"/>
              <a:t>K</a:t>
            </a:r>
            <a:r>
              <a:rPr lang="en-US" sz="1600" i="1" baseline="30000" smtClean="0"/>
              <a:t>*</a:t>
            </a:r>
            <a:r>
              <a:rPr lang="en-US" sz="1800" i="1" smtClean="0"/>
              <a:t> </a:t>
            </a:r>
            <a:r>
              <a:rPr lang="en-US" sz="1800" smtClean="0"/>
              <a:t>optimal?</a:t>
            </a:r>
          </a:p>
          <a:p>
            <a:endParaRPr lang="en-US" sz="1800" smtClean="0"/>
          </a:p>
          <a:p>
            <a:r>
              <a:rPr lang="en-US" sz="1800" smtClean="0"/>
              <a:t>Reduce risk:</a:t>
            </a:r>
          </a:p>
          <a:p>
            <a:pPr lvl="1"/>
            <a:r>
              <a:rPr lang="en-US" sz="1600" smtClean="0"/>
              <a:t>What is the </a:t>
            </a:r>
            <a:r>
              <a:rPr lang="en-US" sz="1600" i="1" smtClean="0"/>
              <a:t>optimal</a:t>
            </a:r>
            <a:r>
              <a:rPr lang="en-US" sz="1600" smtClean="0"/>
              <a:t> risk-reducing capacity portfolio?</a:t>
            </a:r>
          </a:p>
          <a:p>
            <a:pPr lvl="1"/>
            <a:endParaRPr lang="en-US" sz="1600" smtClean="0"/>
          </a:p>
          <a:p>
            <a:pPr lvl="1"/>
            <a:endParaRPr lang="en-US" sz="1600" smtClean="0"/>
          </a:p>
          <a:p>
            <a:pPr lvl="1"/>
            <a:endParaRPr lang="en-US" sz="1600" smtClean="0"/>
          </a:p>
          <a:p>
            <a:pPr lvl="1"/>
            <a:r>
              <a:rPr lang="en-US" sz="1600" smtClean="0"/>
              <a:t>When is “operational hedging” most effective?</a:t>
            </a:r>
          </a:p>
        </p:txBody>
      </p:sp>
      <p:sp>
        <p:nvSpPr>
          <p:cNvPr id="19461" name="Oval 1030"/>
          <p:cNvSpPr>
            <a:spLocks noChangeArrowheads="1"/>
          </p:cNvSpPr>
          <p:nvPr/>
        </p:nvSpPr>
        <p:spPr bwMode="auto">
          <a:xfrm>
            <a:off x="3044825" y="1419225"/>
            <a:ext cx="136525" cy="155575"/>
          </a:xfrm>
          <a:prstGeom prst="ellipse">
            <a:avLst/>
          </a:prstGeom>
          <a:solidFill>
            <a:srgbClr val="66FF33"/>
          </a:solidFill>
          <a:ln w="9525">
            <a:solidFill>
              <a:schemeClr val="tx1"/>
            </a:solidFill>
            <a:round/>
            <a:headEnd/>
            <a:tailEnd/>
          </a:ln>
        </p:spPr>
        <p:txBody>
          <a:bodyPr wrap="none" anchor="ctr"/>
          <a:lstStyle/>
          <a:p>
            <a:endParaRPr lang="en-US"/>
          </a:p>
        </p:txBody>
      </p:sp>
      <p:sp>
        <p:nvSpPr>
          <p:cNvPr id="19462" name="Oval 1031"/>
          <p:cNvSpPr>
            <a:spLocks noChangeArrowheads="1"/>
          </p:cNvSpPr>
          <p:nvPr/>
        </p:nvSpPr>
        <p:spPr bwMode="auto">
          <a:xfrm>
            <a:off x="3519488" y="1601788"/>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3" name="Oval 1032"/>
          <p:cNvSpPr>
            <a:spLocks noChangeArrowheads="1"/>
          </p:cNvSpPr>
          <p:nvPr/>
        </p:nvSpPr>
        <p:spPr bwMode="auto">
          <a:xfrm>
            <a:off x="4311650" y="1471613"/>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4" name="AutoShape 1033"/>
          <p:cNvSpPr>
            <a:spLocks noChangeArrowheads="1"/>
          </p:cNvSpPr>
          <p:nvPr/>
        </p:nvSpPr>
        <p:spPr bwMode="auto">
          <a:xfrm>
            <a:off x="0" y="4330700"/>
            <a:ext cx="862013" cy="515938"/>
          </a:xfrm>
          <a:prstGeom prst="wedgeRoundRectCallout">
            <a:avLst>
              <a:gd name="adj1" fmla="val 19981"/>
              <a:gd name="adj2" fmla="val -130616"/>
              <a:gd name="adj3" fmla="val 16667"/>
            </a:avLst>
          </a:prstGeom>
          <a:solidFill>
            <a:srgbClr val="FFFFCC"/>
          </a:solidFill>
          <a:ln w="9525">
            <a:solidFill>
              <a:schemeClr val="tx1"/>
            </a:solidFill>
            <a:miter lim="800000"/>
            <a:headEnd/>
            <a:tailEnd/>
          </a:ln>
        </p:spPr>
        <p:txBody>
          <a:bodyPr/>
          <a:lstStyle/>
          <a:p>
            <a:pPr algn="ctr" eaLnBrk="0" hangingPunct="0"/>
            <a:r>
              <a:rPr lang="en-US" sz="1200"/>
              <a:t>Expected</a:t>
            </a:r>
          </a:p>
          <a:p>
            <a:pPr algn="ctr" eaLnBrk="0" hangingPunct="0"/>
            <a:r>
              <a:rPr lang="en-US" sz="1200"/>
              <a:t>Value ($)</a:t>
            </a:r>
          </a:p>
        </p:txBody>
      </p:sp>
      <p:sp>
        <p:nvSpPr>
          <p:cNvPr id="19465" name="AutoShape 1034"/>
          <p:cNvSpPr>
            <a:spLocks noChangeArrowheads="1"/>
          </p:cNvSpPr>
          <p:nvPr/>
        </p:nvSpPr>
        <p:spPr bwMode="auto">
          <a:xfrm>
            <a:off x="3640138" y="6237288"/>
            <a:ext cx="1493837" cy="506412"/>
          </a:xfrm>
          <a:prstGeom prst="wedgeRoundRectCallout">
            <a:avLst>
              <a:gd name="adj1" fmla="val -61583"/>
              <a:gd name="adj2" fmla="val -44356"/>
              <a:gd name="adj3" fmla="val 16667"/>
            </a:avLst>
          </a:prstGeom>
          <a:solidFill>
            <a:srgbClr val="FFFFCC"/>
          </a:solidFill>
          <a:ln w="9525">
            <a:solidFill>
              <a:schemeClr val="tx1"/>
            </a:solidFill>
            <a:miter lim="800000"/>
            <a:headEnd/>
            <a:tailEnd/>
          </a:ln>
        </p:spPr>
        <p:txBody>
          <a:bodyPr/>
          <a:lstStyle/>
          <a:p>
            <a:pPr algn="ctr" eaLnBrk="0" hangingPunct="0"/>
            <a:r>
              <a:rPr lang="en-US" sz="1200"/>
              <a:t>Standard deviation of value ($)</a:t>
            </a:r>
          </a:p>
        </p:txBody>
      </p:sp>
      <p:sp>
        <p:nvSpPr>
          <p:cNvPr id="19466" name="Freeform 1035"/>
          <p:cNvSpPr>
            <a:spLocks/>
          </p:cNvSpPr>
          <p:nvPr/>
        </p:nvSpPr>
        <p:spPr bwMode="auto">
          <a:xfrm>
            <a:off x="855663" y="1468438"/>
            <a:ext cx="2241550" cy="1257300"/>
          </a:xfrm>
          <a:custGeom>
            <a:avLst/>
            <a:gdLst>
              <a:gd name="T0" fmla="*/ 0 w 1412"/>
              <a:gd name="T1" fmla="*/ 2147483647 h 792"/>
              <a:gd name="T2" fmla="*/ 2147483647 w 1412"/>
              <a:gd name="T3" fmla="*/ 2147483647 h 792"/>
              <a:gd name="T4" fmla="*/ 2147483647 w 1412"/>
              <a:gd name="T5" fmla="*/ 2147483647 h 792"/>
              <a:gd name="T6" fmla="*/ 2147483647 w 1412"/>
              <a:gd name="T7" fmla="*/ 2147483647 h 792"/>
              <a:gd name="T8" fmla="*/ 2147483647 w 1412"/>
              <a:gd name="T9" fmla="*/ 2147483647 h 792"/>
              <a:gd name="T10" fmla="*/ 2147483647 w 1412"/>
              <a:gd name="T11" fmla="*/ 0 h 792"/>
              <a:gd name="T12" fmla="*/ 0 60000 65536"/>
              <a:gd name="T13" fmla="*/ 0 60000 65536"/>
              <a:gd name="T14" fmla="*/ 0 60000 65536"/>
              <a:gd name="T15" fmla="*/ 0 60000 65536"/>
              <a:gd name="T16" fmla="*/ 0 60000 65536"/>
              <a:gd name="T17" fmla="*/ 0 60000 65536"/>
              <a:gd name="T18" fmla="*/ 0 w 1412"/>
              <a:gd name="T19" fmla="*/ 0 h 792"/>
              <a:gd name="T20" fmla="*/ 1412 w 1412"/>
              <a:gd name="T21" fmla="*/ 792 h 792"/>
            </a:gdLst>
            <a:ahLst/>
            <a:cxnLst>
              <a:cxn ang="T12">
                <a:pos x="T0" y="T1"/>
              </a:cxn>
              <a:cxn ang="T13">
                <a:pos x="T2" y="T3"/>
              </a:cxn>
              <a:cxn ang="T14">
                <a:pos x="T4" y="T5"/>
              </a:cxn>
              <a:cxn ang="T15">
                <a:pos x="T6" y="T7"/>
              </a:cxn>
              <a:cxn ang="T16">
                <a:pos x="T8" y="T9"/>
              </a:cxn>
              <a:cxn ang="T17">
                <a:pos x="T10" y="T11"/>
              </a:cxn>
            </a:cxnLst>
            <a:rect l="T18" t="T19" r="T20" b="T21"/>
            <a:pathLst>
              <a:path w="1412" h="792">
                <a:moveTo>
                  <a:pt x="0" y="792"/>
                </a:moveTo>
                <a:lnTo>
                  <a:pt x="177" y="460"/>
                </a:lnTo>
                <a:cubicBezTo>
                  <a:pt x="205" y="428"/>
                  <a:pt x="227" y="390"/>
                  <a:pt x="260" y="365"/>
                </a:cubicBezTo>
                <a:cubicBezTo>
                  <a:pt x="294" y="344"/>
                  <a:pt x="322" y="323"/>
                  <a:pt x="377" y="299"/>
                </a:cubicBezTo>
                <a:lnTo>
                  <a:pt x="593" y="221"/>
                </a:lnTo>
                <a:lnTo>
                  <a:pt x="1412" y="0"/>
                </a:lnTo>
              </a:path>
            </a:pathLst>
          </a:custGeom>
          <a:noFill/>
          <a:ln w="38100">
            <a:solidFill>
              <a:srgbClr val="99FF66"/>
            </a:solidFill>
            <a:round/>
            <a:headEnd/>
            <a:tailEnd/>
          </a:ln>
        </p:spPr>
        <p:txBody>
          <a:bodyPr/>
          <a:lstStyle/>
          <a:p>
            <a:endParaRPr lang="en-US"/>
          </a:p>
        </p:txBody>
      </p:sp>
      <p:sp>
        <p:nvSpPr>
          <p:cNvPr id="19467" name="AutoShape 1036"/>
          <p:cNvSpPr>
            <a:spLocks noChangeArrowheads="1"/>
          </p:cNvSpPr>
          <p:nvPr/>
        </p:nvSpPr>
        <p:spPr bwMode="auto">
          <a:xfrm>
            <a:off x="2170113" y="1760538"/>
            <a:ext cx="984250" cy="450850"/>
          </a:xfrm>
          <a:prstGeom prst="wedgeRoundRectCallout">
            <a:avLst>
              <a:gd name="adj1" fmla="val 38546"/>
              <a:gd name="adj2" fmla="val -100000"/>
              <a:gd name="adj3" fmla="val 16667"/>
            </a:avLst>
          </a:prstGeom>
          <a:solidFill>
            <a:srgbClr val="FFFFCC"/>
          </a:solidFill>
          <a:ln w="9525">
            <a:solidFill>
              <a:schemeClr val="tx1"/>
            </a:solidFill>
            <a:miter lim="800000"/>
            <a:headEnd/>
            <a:tailEnd/>
          </a:ln>
        </p:spPr>
        <p:txBody>
          <a:bodyPr/>
          <a:lstStyle/>
          <a:p>
            <a:pPr algn="ctr" eaLnBrk="0" hangingPunct="0"/>
            <a:r>
              <a:rPr lang="en-US" sz="1200"/>
              <a:t>NPV-Optimal </a:t>
            </a:r>
            <a:r>
              <a:rPr lang="en-US" sz="1200" i="1"/>
              <a:t>K</a:t>
            </a:r>
            <a:r>
              <a:rPr lang="en-US" sz="1200" i="1" baseline="30000"/>
              <a:t>*</a:t>
            </a:r>
            <a:endParaRPr lang="en-US" sz="1200"/>
          </a:p>
        </p:txBody>
      </p:sp>
      <p:sp>
        <p:nvSpPr>
          <p:cNvPr id="19468" name="AutoShape 1037"/>
          <p:cNvSpPr>
            <a:spLocks noChangeArrowheads="1"/>
          </p:cNvSpPr>
          <p:nvPr/>
        </p:nvSpPr>
        <p:spPr bwMode="auto">
          <a:xfrm>
            <a:off x="3241675" y="1903413"/>
            <a:ext cx="984250" cy="619125"/>
          </a:xfrm>
          <a:prstGeom prst="wedgeRoundRectCallout">
            <a:avLst>
              <a:gd name="adj1" fmla="val -15968"/>
              <a:gd name="adj2" fmla="val -77306"/>
              <a:gd name="adj3" fmla="val 16667"/>
            </a:avLst>
          </a:prstGeom>
          <a:solidFill>
            <a:srgbClr val="FFFFCC"/>
          </a:solidFill>
          <a:ln w="9525">
            <a:solidFill>
              <a:schemeClr val="tx1"/>
            </a:solidFill>
            <a:miter lim="800000"/>
            <a:headEnd/>
            <a:tailEnd/>
          </a:ln>
        </p:spPr>
        <p:txBody>
          <a:bodyPr/>
          <a:lstStyle/>
          <a:p>
            <a:pPr algn="ctr" eaLnBrk="0" hangingPunct="0"/>
            <a:r>
              <a:rPr lang="en-US" sz="1200"/>
              <a:t>Initial Sales-plan driven </a:t>
            </a:r>
            <a:r>
              <a:rPr lang="en-US" sz="1200" i="1"/>
              <a:t>K</a:t>
            </a:r>
            <a:endParaRPr lang="en-US" sz="1200"/>
          </a:p>
        </p:txBody>
      </p:sp>
      <p:sp>
        <p:nvSpPr>
          <p:cNvPr id="19469" name="AutoShape 1038"/>
          <p:cNvSpPr>
            <a:spLocks noChangeArrowheads="1"/>
          </p:cNvSpPr>
          <p:nvPr/>
        </p:nvSpPr>
        <p:spPr bwMode="auto">
          <a:xfrm>
            <a:off x="4359275" y="1865313"/>
            <a:ext cx="1068388" cy="422275"/>
          </a:xfrm>
          <a:prstGeom prst="wedgeRoundRectCallout">
            <a:avLst>
              <a:gd name="adj1" fmla="val -38389"/>
              <a:gd name="adj2" fmla="val -95111"/>
              <a:gd name="adj3" fmla="val 16667"/>
            </a:avLst>
          </a:prstGeom>
          <a:solidFill>
            <a:srgbClr val="FFFFCC"/>
          </a:solidFill>
          <a:ln w="9525">
            <a:solidFill>
              <a:schemeClr val="tx1"/>
            </a:solidFill>
            <a:miter lim="800000"/>
            <a:headEnd/>
            <a:tailEnd/>
          </a:ln>
        </p:spPr>
        <p:txBody>
          <a:bodyPr/>
          <a:lstStyle/>
          <a:p>
            <a:pPr algn="ctr" eaLnBrk="0" hangingPunct="0"/>
            <a:r>
              <a:rPr lang="en-US" sz="1200"/>
              <a:t>Full insurance </a:t>
            </a:r>
            <a:r>
              <a:rPr lang="en-US" sz="1200" i="1"/>
              <a:t>K</a:t>
            </a:r>
            <a:endParaRPr lang="en-US" sz="1200"/>
          </a:p>
        </p:txBody>
      </p:sp>
      <p:sp>
        <p:nvSpPr>
          <p:cNvPr id="19470" name="TextBox 13"/>
          <p:cNvSpPr txBox="1">
            <a:spLocks noChangeArrowheads="1"/>
          </p:cNvSpPr>
          <p:nvPr/>
        </p:nvSpPr>
        <p:spPr bwMode="auto">
          <a:xfrm>
            <a:off x="538163" y="1212850"/>
            <a:ext cx="3127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10</a:t>
            </a:r>
          </a:p>
        </p:txBody>
      </p:sp>
      <p:sp>
        <p:nvSpPr>
          <p:cNvPr id="19471" name="TextBox 14"/>
          <p:cNvSpPr txBox="1">
            <a:spLocks noChangeArrowheads="1"/>
          </p:cNvSpPr>
          <p:nvPr/>
        </p:nvSpPr>
        <p:spPr bwMode="auto">
          <a:xfrm>
            <a:off x="615950" y="1797050"/>
            <a:ext cx="247650"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8</a:t>
            </a:r>
          </a:p>
        </p:txBody>
      </p:sp>
      <p:sp>
        <p:nvSpPr>
          <p:cNvPr id="19472" name="TextBox 15"/>
          <p:cNvSpPr txBox="1">
            <a:spLocks noChangeArrowheads="1"/>
          </p:cNvSpPr>
          <p:nvPr/>
        </p:nvSpPr>
        <p:spPr bwMode="auto">
          <a:xfrm>
            <a:off x="615950" y="23669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
        <p:nvSpPr>
          <p:cNvPr id="19473" name="TextBox 16"/>
          <p:cNvSpPr txBox="1">
            <a:spLocks noChangeArrowheads="1"/>
          </p:cNvSpPr>
          <p:nvPr/>
        </p:nvSpPr>
        <p:spPr bwMode="auto">
          <a:xfrm>
            <a:off x="615950" y="29638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4" name="TextBox 17"/>
          <p:cNvSpPr txBox="1">
            <a:spLocks noChangeArrowheads="1"/>
          </p:cNvSpPr>
          <p:nvPr/>
        </p:nvSpPr>
        <p:spPr bwMode="auto">
          <a:xfrm>
            <a:off x="660400" y="3554413"/>
            <a:ext cx="249238" cy="230187"/>
          </a:xfrm>
          <a:prstGeom prst="rect">
            <a:avLst/>
          </a:prstGeom>
          <a:noFill/>
          <a:ln w="9525">
            <a:noFill/>
            <a:miter lim="800000"/>
            <a:headEnd/>
            <a:tailEnd/>
          </a:ln>
        </p:spPr>
        <p:txBody>
          <a:bodyPr wrap="none">
            <a:spAutoFit/>
          </a:bodyPr>
          <a:lstStyle/>
          <a:p>
            <a:pPr algn="r"/>
            <a:r>
              <a:rPr lang="en-US" sz="900" b="0">
                <a:latin typeface="Helvetica" pitchFamily="34" charset="0"/>
              </a:rPr>
              <a:t>4</a:t>
            </a:r>
          </a:p>
        </p:txBody>
      </p:sp>
      <p:sp>
        <p:nvSpPr>
          <p:cNvPr id="19475" name="TextBox 18"/>
          <p:cNvSpPr txBox="1">
            <a:spLocks noChangeArrowheads="1"/>
          </p:cNvSpPr>
          <p:nvPr/>
        </p:nvSpPr>
        <p:spPr bwMode="auto">
          <a:xfrm>
            <a:off x="660400" y="4164013"/>
            <a:ext cx="249238"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0</a:t>
            </a:r>
          </a:p>
        </p:txBody>
      </p:sp>
      <p:sp>
        <p:nvSpPr>
          <p:cNvPr id="19476" name="TextBox 19"/>
          <p:cNvSpPr txBox="1">
            <a:spLocks noChangeArrowheads="1"/>
          </p:cNvSpPr>
          <p:nvPr/>
        </p:nvSpPr>
        <p:spPr bwMode="auto">
          <a:xfrm>
            <a:off x="538163" y="5324475"/>
            <a:ext cx="2873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7" name="TextBox 20"/>
          <p:cNvSpPr txBox="1">
            <a:spLocks noChangeArrowheads="1"/>
          </p:cNvSpPr>
          <p:nvPr/>
        </p:nvSpPr>
        <p:spPr bwMode="auto">
          <a:xfrm>
            <a:off x="544513" y="5830888"/>
            <a:ext cx="287337"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a:noFill/>
        </p:spPr>
        <p:txBody>
          <a:bodyPr/>
          <a:lstStyle/>
          <a:p>
            <a:r>
              <a:rPr lang="en-US" smtClean="0">
                <a:latin typeface="Albertus Extra Bold" pitchFamily="34" charset="0"/>
              </a:rPr>
              <a:t>Risk Management:</a:t>
            </a:r>
            <a:br>
              <a:rPr lang="en-US" smtClean="0">
                <a:latin typeface="Albertus Extra Bold" pitchFamily="34" charset="0"/>
              </a:rPr>
            </a:br>
            <a:r>
              <a:rPr lang="en-US" smtClean="0">
                <a:latin typeface="Albertus Extra Bold" pitchFamily="34" charset="0"/>
              </a:rPr>
              <a:t>	Step 3: tactical risk decisions</a:t>
            </a:r>
          </a:p>
        </p:txBody>
      </p:sp>
      <p:sp>
        <p:nvSpPr>
          <p:cNvPr id="31747" name="Rectangle 3"/>
          <p:cNvSpPr>
            <a:spLocks noGrp="1" noChangeArrowheads="1"/>
          </p:cNvSpPr>
          <p:nvPr>
            <p:ph idx="1"/>
          </p:nvPr>
        </p:nvSpPr>
        <p:spPr/>
        <p:txBody>
          <a:bodyPr/>
          <a:lstStyle/>
          <a:p>
            <a:pPr marL="381000" indent="-381000"/>
            <a:r>
              <a:rPr lang="en-US" dirty="0" smtClean="0"/>
              <a:t>Step 3: proactively develop a plan for </a:t>
            </a:r>
          </a:p>
          <a:p>
            <a:pPr marL="800100" lvl="1" indent="-342900"/>
            <a:r>
              <a:rPr lang="en-US" dirty="0" smtClean="0"/>
              <a:t>Anticipatory decisions when risk level is elevated</a:t>
            </a:r>
          </a:p>
          <a:p>
            <a:pPr marL="800100" lvl="1" indent="-342900"/>
            <a:r>
              <a:rPr lang="en-US" dirty="0" smtClean="0"/>
              <a:t>Reactive decisions after hazard has occurred.</a:t>
            </a:r>
          </a:p>
          <a:p>
            <a:pPr marL="381000" indent="-381000"/>
            <a:endParaRPr lang="en-US" dirty="0" smtClean="0"/>
          </a:p>
          <a:p>
            <a:pPr marL="381000" indent="-381000"/>
            <a:r>
              <a:rPr lang="en-US" dirty="0" smtClean="0"/>
              <a:t>This requires:</a:t>
            </a:r>
          </a:p>
          <a:p>
            <a:pPr marL="800100" lvl="1" indent="-342900">
              <a:buFontTx/>
              <a:buAutoNum type="arabicPeriod"/>
            </a:pPr>
            <a:r>
              <a:rPr lang="en-US" dirty="0" smtClean="0"/>
              <a:t>Risk preparedness: fire drills, power loss, what-if contingency plans</a:t>
            </a:r>
          </a:p>
          <a:p>
            <a:pPr marL="800100" lvl="1" indent="-342900">
              <a:buFontTx/>
              <a:buAutoNum type="arabicPeriod"/>
            </a:pPr>
            <a:r>
              <a:rPr lang="en-US" dirty="0" smtClean="0"/>
              <a:t>Risk discovery (event warning): </a:t>
            </a:r>
          </a:p>
          <a:p>
            <a:pPr marL="1219200" lvl="2" indent="-304800">
              <a:buFontTx/>
              <a:buChar char="–"/>
            </a:pPr>
            <a:r>
              <a:rPr lang="en-US" dirty="0" smtClean="0"/>
              <a:t>Monitoring</a:t>
            </a:r>
          </a:p>
          <a:p>
            <a:pPr marL="1219200" lvl="2" indent="-304800">
              <a:buFontTx/>
              <a:buChar char="–"/>
            </a:pPr>
            <a:r>
              <a:rPr lang="en-US" dirty="0" smtClean="0"/>
              <a:t>Detection/discovery that hazard is likely to occur/has occurred</a:t>
            </a:r>
          </a:p>
          <a:p>
            <a:pPr marL="800100" lvl="1" indent="-342900">
              <a:buFontTx/>
              <a:buAutoNum type="arabicPeriod"/>
            </a:pPr>
            <a:r>
              <a:rPr lang="en-US" dirty="0" smtClean="0"/>
              <a:t>Risk recovery</a:t>
            </a:r>
          </a:p>
          <a:p>
            <a:pPr marL="381000" indent="-381000"/>
            <a:endParaRPr lang="en-US" dirty="0" smtClean="0"/>
          </a:p>
          <a:p>
            <a:pPr marL="381000" indent="-381000"/>
            <a:r>
              <a:rPr lang="en-US" dirty="0" smtClean="0"/>
              <a:t>Speed in disruption discovery and recovery is </a:t>
            </a:r>
            <a:r>
              <a:rPr lang="en-US" i="1" dirty="0" smtClean="0"/>
              <a:t>key</a:t>
            </a:r>
            <a:r>
              <a:rPr lang="en-US" dirty="0" smtClean="0"/>
              <a:t>!</a:t>
            </a: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title"/>
          </p:nvPr>
        </p:nvSpPr>
        <p:spPr>
          <a:noFill/>
        </p:spPr>
        <p:txBody>
          <a:bodyPr/>
          <a:lstStyle/>
          <a:p>
            <a:r>
              <a:rPr lang="en-US" smtClean="0">
                <a:latin typeface="Albertus Extra Bold" pitchFamily="34" charset="0"/>
              </a:rPr>
              <a:t>Risk Management:</a:t>
            </a:r>
            <a:br>
              <a:rPr lang="en-US" smtClean="0">
                <a:latin typeface="Albertus Extra Bold" pitchFamily="34" charset="0"/>
              </a:rPr>
            </a:br>
            <a:r>
              <a:rPr lang="en-US" smtClean="0">
                <a:latin typeface="Albertus Extra Bold" pitchFamily="34" charset="0"/>
              </a:rPr>
              <a:t>	Step 4: strategic risk mitigation</a:t>
            </a:r>
          </a:p>
        </p:txBody>
      </p:sp>
      <p:sp>
        <p:nvSpPr>
          <p:cNvPr id="33795" name="Rectangle 2"/>
          <p:cNvSpPr>
            <a:spLocks noGrp="1" noChangeArrowheads="1"/>
          </p:cNvSpPr>
          <p:nvPr>
            <p:ph idx="1"/>
          </p:nvPr>
        </p:nvSpPr>
        <p:spPr/>
        <p:txBody>
          <a:bodyPr/>
          <a:lstStyle/>
          <a:p>
            <a:pPr marL="381000" indent="-381000">
              <a:buFont typeface="Wingdings" pitchFamily="2" charset="2"/>
              <a:buNone/>
            </a:pPr>
            <a:r>
              <a:rPr lang="en-US" smtClean="0"/>
              <a:t>Four generic operational hedging strategies:</a:t>
            </a:r>
          </a:p>
          <a:p>
            <a:pPr marL="381000" indent="-381000">
              <a:buFont typeface="Wingdings" pitchFamily="2" charset="2"/>
              <a:buNone/>
            </a:pPr>
            <a:endParaRPr lang="en-US" smtClean="0"/>
          </a:p>
          <a:p>
            <a:pPr marL="381000" indent="-381000">
              <a:buFontTx/>
              <a:buAutoNum type="arabicPeriod"/>
            </a:pPr>
            <a:r>
              <a:rPr lang="en-US" smtClean="0"/>
              <a:t>Reserves &amp; Redundancy</a:t>
            </a:r>
          </a:p>
          <a:p>
            <a:pPr marL="381000" indent="-381000">
              <a:buFontTx/>
              <a:buAutoNum type="arabicPeriod"/>
            </a:pPr>
            <a:endParaRPr lang="en-US" smtClean="0"/>
          </a:p>
          <a:p>
            <a:pPr marL="381000" indent="-381000">
              <a:buFontTx/>
              <a:buAutoNum type="arabicPeriod"/>
            </a:pPr>
            <a:endParaRPr lang="en-US" smtClean="0"/>
          </a:p>
          <a:p>
            <a:pPr marL="381000" indent="-381000">
              <a:buFontTx/>
              <a:buAutoNum type="arabicPeriod"/>
            </a:pPr>
            <a:r>
              <a:rPr lang="en-US" smtClean="0"/>
              <a:t>Diversification &amp; Pooling</a:t>
            </a:r>
          </a:p>
          <a:p>
            <a:pPr marL="381000" indent="-381000">
              <a:buFontTx/>
              <a:buAutoNum type="arabicPeriod"/>
            </a:pPr>
            <a:endParaRPr lang="en-US" smtClean="0"/>
          </a:p>
          <a:p>
            <a:pPr marL="381000" indent="-381000">
              <a:buFontTx/>
              <a:buAutoNum type="arabicPeriod"/>
            </a:pPr>
            <a:endParaRPr lang="en-US" smtClean="0"/>
          </a:p>
          <a:p>
            <a:pPr marL="381000" indent="-381000">
              <a:buFontTx/>
              <a:buAutoNum type="arabicPeriod"/>
            </a:pPr>
            <a:r>
              <a:rPr lang="en-US" smtClean="0"/>
              <a:t>Risk-Sharing &amp; Transfer</a:t>
            </a:r>
          </a:p>
          <a:p>
            <a:pPr marL="381000" indent="-381000">
              <a:buFontTx/>
              <a:buAutoNum type="arabicPeriod"/>
            </a:pPr>
            <a:endParaRPr lang="en-US" smtClean="0"/>
          </a:p>
          <a:p>
            <a:pPr marL="381000" indent="-381000">
              <a:buFontTx/>
              <a:buAutoNum type="arabicPeriod"/>
            </a:pPr>
            <a:endParaRPr lang="en-US" smtClean="0"/>
          </a:p>
          <a:p>
            <a:pPr marL="381000" indent="-381000">
              <a:buFontTx/>
              <a:buAutoNum type="arabicPeriod"/>
            </a:pPr>
            <a:r>
              <a:rPr lang="en-US" smtClean="0"/>
              <a:t>Reducing or eliminating root causes of risk</a:t>
            </a:r>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title"/>
          </p:nvPr>
        </p:nvSpPr>
        <p:spPr/>
        <p:txBody>
          <a:bodyPr/>
          <a:lstStyle/>
          <a:p>
            <a:pPr eaLnBrk="1" hangingPunct="1"/>
            <a:r>
              <a:rPr lang="en-US" smtClean="0">
                <a:latin typeface="Albertus Extra Bold" pitchFamily="34" charset="0"/>
              </a:rPr>
              <a:t>Risk-sharing and transfer: using structured contracts</a:t>
            </a:r>
            <a:br>
              <a:rPr lang="en-US" smtClean="0">
                <a:latin typeface="Albertus Extra Bold" pitchFamily="34" charset="0"/>
              </a:rPr>
            </a:br>
            <a:r>
              <a:rPr lang="en-US" smtClean="0">
                <a:latin typeface="Albertus Extra Bold" pitchFamily="34" charset="0"/>
              </a:rPr>
              <a:t>	What is a Contract?</a:t>
            </a:r>
            <a:endParaRPr lang="en-US" i="1" smtClean="0">
              <a:latin typeface="Albertus Extra Bold" pitchFamily="34" charset="0"/>
            </a:endParaRPr>
          </a:p>
        </p:txBody>
      </p:sp>
      <p:sp>
        <p:nvSpPr>
          <p:cNvPr id="34820" name="Rectangle 4"/>
          <p:cNvSpPr>
            <a:spLocks noGrp="1" noChangeArrowheads="1"/>
          </p:cNvSpPr>
          <p:nvPr>
            <p:ph type="body" sz="half" idx="4294967295"/>
          </p:nvPr>
        </p:nvSpPr>
        <p:spPr>
          <a:xfrm>
            <a:off x="0" y="4579938"/>
            <a:ext cx="7772400" cy="1882775"/>
          </a:xfrm>
        </p:spPr>
        <p:txBody>
          <a:bodyPr/>
          <a:lstStyle/>
          <a:p>
            <a:pPr eaLnBrk="1" hangingPunct="1"/>
            <a:r>
              <a:rPr lang="en-US" sz="1600" smtClean="0"/>
              <a:t>A contract is a set of rules to control/modify the three flows in a processing network</a:t>
            </a:r>
          </a:p>
          <a:p>
            <a:pPr lvl="1" eaLnBrk="1" hangingPunct="1"/>
            <a:r>
              <a:rPr lang="en-US" sz="1400" smtClean="0"/>
              <a:t>Modify the financial terms to modify or align incentives</a:t>
            </a:r>
          </a:p>
          <a:p>
            <a:pPr lvl="1" eaLnBrk="1" hangingPunct="1"/>
            <a:r>
              <a:rPr lang="en-US" sz="1400" smtClean="0"/>
              <a:t>May also restrict physical flows or improve information flows</a:t>
            </a:r>
          </a:p>
          <a:p>
            <a:pPr eaLnBrk="1" hangingPunct="1"/>
            <a:r>
              <a:rPr lang="en-US" sz="1600" smtClean="0"/>
              <a:t>To be effective, the contract should be verifiable and enforceable.  Otherwise, consider ‘relational contracts’ which are informal agreements that are self-enforceable. </a:t>
            </a:r>
          </a:p>
        </p:txBody>
      </p:sp>
      <p:sp>
        <p:nvSpPr>
          <p:cNvPr id="34821" name="Rectangle 6"/>
          <p:cNvSpPr>
            <a:spLocks noChangeArrowheads="1"/>
          </p:cNvSpPr>
          <p:nvPr/>
        </p:nvSpPr>
        <p:spPr bwMode="auto">
          <a:xfrm>
            <a:off x="1749425" y="1765300"/>
            <a:ext cx="1089025" cy="1798638"/>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endParaRPr lang="en-US" b="0"/>
          </a:p>
          <a:p>
            <a:pPr algn="ctr"/>
            <a:endParaRPr lang="en-US" b="0"/>
          </a:p>
          <a:p>
            <a:pPr algn="ctr"/>
            <a:r>
              <a:rPr lang="en-US" b="0"/>
              <a:t>Supplier</a:t>
            </a:r>
          </a:p>
        </p:txBody>
      </p:sp>
      <p:sp>
        <p:nvSpPr>
          <p:cNvPr id="34822" name="Line 7"/>
          <p:cNvSpPr>
            <a:spLocks noChangeShapeType="1"/>
          </p:cNvSpPr>
          <p:nvPr/>
        </p:nvSpPr>
        <p:spPr bwMode="auto">
          <a:xfrm>
            <a:off x="3101975" y="1704975"/>
            <a:ext cx="2590800"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sp>
        <p:nvSpPr>
          <p:cNvPr id="34824" name="Line 9"/>
          <p:cNvSpPr>
            <a:spLocks noChangeShapeType="1"/>
          </p:cNvSpPr>
          <p:nvPr/>
        </p:nvSpPr>
        <p:spPr bwMode="auto">
          <a:xfrm>
            <a:off x="3101975" y="2665413"/>
            <a:ext cx="2590800"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pic>
        <p:nvPicPr>
          <p:cNvPr id="34825" name="Picture 10" descr="BS00508_"/>
          <p:cNvPicPr>
            <a:picLocks noChangeAspect="1" noChangeArrowheads="1"/>
          </p:cNvPicPr>
          <p:nvPr/>
        </p:nvPicPr>
        <p:blipFill>
          <a:blip r:embed="rId4" cstate="print"/>
          <a:srcRect/>
          <a:stretch>
            <a:fillRect/>
          </a:stretch>
        </p:blipFill>
        <p:spPr bwMode="auto">
          <a:xfrm>
            <a:off x="3940175" y="2289175"/>
            <a:ext cx="925513" cy="752475"/>
          </a:xfrm>
          <a:prstGeom prst="rect">
            <a:avLst/>
          </a:prstGeom>
          <a:noFill/>
          <a:ln w="9525">
            <a:noFill/>
            <a:miter lim="800000"/>
            <a:headEnd/>
            <a:tailEnd/>
          </a:ln>
        </p:spPr>
      </p:pic>
      <p:sp>
        <p:nvSpPr>
          <p:cNvPr id="34826" name="Rectangle 11"/>
          <p:cNvSpPr>
            <a:spLocks noChangeArrowheads="1"/>
          </p:cNvSpPr>
          <p:nvPr/>
        </p:nvSpPr>
        <p:spPr bwMode="auto">
          <a:xfrm>
            <a:off x="1573213" y="1550988"/>
            <a:ext cx="1443037" cy="2228850"/>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4827" name="Text Box 12"/>
          <p:cNvSpPr txBox="1">
            <a:spLocks noChangeArrowheads="1"/>
          </p:cNvSpPr>
          <p:nvPr/>
        </p:nvSpPr>
        <p:spPr bwMode="auto">
          <a:xfrm>
            <a:off x="6105525" y="3810000"/>
            <a:ext cx="1436688" cy="517525"/>
          </a:xfrm>
          <a:prstGeom prst="rect">
            <a:avLst/>
          </a:prstGeom>
          <a:noFill/>
          <a:ln w="12700" cap="sq">
            <a:noFill/>
            <a:miter lim="800000"/>
            <a:headEnd type="none" w="sm" len="sm"/>
            <a:tailEnd type="none" w="sm" len="sm"/>
          </a:ln>
        </p:spPr>
        <p:txBody>
          <a:bodyPr>
            <a:spAutoFit/>
          </a:bodyPr>
          <a:lstStyle/>
          <a:p>
            <a:pPr algn="ctr"/>
            <a:r>
              <a:rPr lang="en-US" sz="1400" i="1">
                <a:solidFill>
                  <a:srgbClr val="FF3300"/>
                </a:solidFill>
              </a:rPr>
              <a:t>Information</a:t>
            </a:r>
          </a:p>
          <a:p>
            <a:pPr algn="ctr"/>
            <a:r>
              <a:rPr lang="en-US" sz="1400" i="1">
                <a:solidFill>
                  <a:srgbClr val="FF3300"/>
                </a:solidFill>
              </a:rPr>
              <a:t>Structure</a:t>
            </a:r>
          </a:p>
        </p:txBody>
      </p:sp>
      <p:sp>
        <p:nvSpPr>
          <p:cNvPr id="34828" name="Text Box 13"/>
          <p:cNvSpPr txBox="1">
            <a:spLocks noChangeArrowheads="1"/>
          </p:cNvSpPr>
          <p:nvPr/>
        </p:nvSpPr>
        <p:spPr bwMode="auto">
          <a:xfrm>
            <a:off x="3101975" y="1933575"/>
            <a:ext cx="2530475" cy="366713"/>
          </a:xfrm>
          <a:prstGeom prst="rect">
            <a:avLst/>
          </a:prstGeom>
          <a:noFill/>
          <a:ln w="12700" cap="sq">
            <a:noFill/>
            <a:miter lim="800000"/>
            <a:headEnd type="none" w="sm" len="sm"/>
            <a:tailEnd type="none" w="sm" len="sm"/>
          </a:ln>
        </p:spPr>
        <p:txBody>
          <a:bodyPr>
            <a:spAutoFit/>
          </a:bodyPr>
          <a:lstStyle/>
          <a:p>
            <a:pPr algn="ctr"/>
            <a:r>
              <a:rPr lang="en-US" sz="1800" b="0" i="1"/>
              <a:t>Physical Flow</a:t>
            </a:r>
          </a:p>
        </p:txBody>
      </p:sp>
      <p:sp>
        <p:nvSpPr>
          <p:cNvPr id="34829" name="Text Box 14"/>
          <p:cNvSpPr txBox="1">
            <a:spLocks noChangeArrowheads="1"/>
          </p:cNvSpPr>
          <p:nvPr/>
        </p:nvSpPr>
        <p:spPr bwMode="auto">
          <a:xfrm>
            <a:off x="3101975" y="2907651"/>
            <a:ext cx="2530475" cy="366713"/>
          </a:xfrm>
          <a:prstGeom prst="rect">
            <a:avLst/>
          </a:prstGeom>
          <a:noFill/>
          <a:ln w="12700" cap="sq">
            <a:noFill/>
            <a:miter lim="800000"/>
            <a:headEnd type="none" w="sm" len="sm"/>
            <a:tailEnd type="none" w="sm" len="sm"/>
          </a:ln>
        </p:spPr>
        <p:txBody>
          <a:bodyPr>
            <a:spAutoFit/>
          </a:bodyPr>
          <a:lstStyle/>
          <a:p>
            <a:pPr algn="ctr"/>
            <a:r>
              <a:rPr lang="en-US" sz="1800" b="0" i="1" dirty="0"/>
              <a:t>Financial Flow</a:t>
            </a:r>
          </a:p>
        </p:txBody>
      </p:sp>
      <p:sp>
        <p:nvSpPr>
          <p:cNvPr id="34830" name="Rectangle 15"/>
          <p:cNvSpPr>
            <a:spLocks noChangeArrowheads="1"/>
          </p:cNvSpPr>
          <p:nvPr/>
        </p:nvSpPr>
        <p:spPr bwMode="auto">
          <a:xfrm>
            <a:off x="6276975" y="1765300"/>
            <a:ext cx="1089025" cy="1798638"/>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endParaRPr lang="en-US" b="0"/>
          </a:p>
          <a:p>
            <a:pPr algn="ctr"/>
            <a:endParaRPr lang="en-US" b="0"/>
          </a:p>
          <a:p>
            <a:pPr algn="ctr"/>
            <a:r>
              <a:rPr lang="en-US" b="0"/>
              <a:t>Buyer</a:t>
            </a:r>
          </a:p>
        </p:txBody>
      </p:sp>
      <p:sp>
        <p:nvSpPr>
          <p:cNvPr id="34831" name="Rectangle 16"/>
          <p:cNvSpPr>
            <a:spLocks noChangeArrowheads="1"/>
          </p:cNvSpPr>
          <p:nvPr/>
        </p:nvSpPr>
        <p:spPr bwMode="auto">
          <a:xfrm>
            <a:off x="6110288" y="1550988"/>
            <a:ext cx="1443037" cy="2228850"/>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4832" name="Line 17"/>
          <p:cNvSpPr>
            <a:spLocks noChangeShapeType="1"/>
          </p:cNvSpPr>
          <p:nvPr/>
        </p:nvSpPr>
        <p:spPr bwMode="auto">
          <a:xfrm>
            <a:off x="3101975" y="3697288"/>
            <a:ext cx="2590800"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34833" name="Text Box 18"/>
          <p:cNvSpPr txBox="1">
            <a:spLocks noChangeArrowheads="1"/>
          </p:cNvSpPr>
          <p:nvPr/>
        </p:nvSpPr>
        <p:spPr bwMode="auto">
          <a:xfrm>
            <a:off x="3101975" y="3811588"/>
            <a:ext cx="2530475" cy="366712"/>
          </a:xfrm>
          <a:prstGeom prst="rect">
            <a:avLst/>
          </a:prstGeom>
          <a:noFill/>
          <a:ln w="12700" cap="sq">
            <a:noFill/>
            <a:miter lim="800000"/>
            <a:headEnd type="none" w="sm" len="sm"/>
            <a:tailEnd type="none" w="sm" len="sm"/>
          </a:ln>
        </p:spPr>
        <p:txBody>
          <a:bodyPr>
            <a:spAutoFit/>
          </a:bodyPr>
          <a:lstStyle/>
          <a:p>
            <a:pPr algn="ctr"/>
            <a:r>
              <a:rPr lang="en-US" sz="1800" b="0" i="1" dirty="0"/>
              <a:t>Information Flow</a:t>
            </a:r>
          </a:p>
        </p:txBody>
      </p:sp>
      <p:sp>
        <p:nvSpPr>
          <p:cNvPr id="34834" name="Text Box 24"/>
          <p:cNvSpPr txBox="1">
            <a:spLocks noChangeArrowheads="1"/>
          </p:cNvSpPr>
          <p:nvPr/>
        </p:nvSpPr>
        <p:spPr bwMode="auto">
          <a:xfrm>
            <a:off x="1570038" y="3810000"/>
            <a:ext cx="1436687" cy="517525"/>
          </a:xfrm>
          <a:prstGeom prst="rect">
            <a:avLst/>
          </a:prstGeom>
          <a:noFill/>
          <a:ln w="12700" cap="sq">
            <a:noFill/>
            <a:miter lim="800000"/>
            <a:headEnd type="none" w="sm" len="sm"/>
            <a:tailEnd type="none" w="sm" len="sm"/>
          </a:ln>
        </p:spPr>
        <p:txBody>
          <a:bodyPr>
            <a:spAutoFit/>
          </a:bodyPr>
          <a:lstStyle/>
          <a:p>
            <a:pPr algn="ctr"/>
            <a:r>
              <a:rPr lang="en-US" sz="1400" i="1">
                <a:solidFill>
                  <a:srgbClr val="FF3300"/>
                </a:solidFill>
              </a:rPr>
              <a:t>Information</a:t>
            </a:r>
          </a:p>
          <a:p>
            <a:pPr algn="ctr"/>
            <a:r>
              <a:rPr lang="en-US" sz="1400" i="1">
                <a:solidFill>
                  <a:srgbClr val="FF3300"/>
                </a:solidFill>
              </a:rPr>
              <a:t>Structure</a:t>
            </a:r>
          </a:p>
        </p:txBody>
      </p:sp>
      <p:pic>
        <p:nvPicPr>
          <p:cNvPr id="34835" name="Picture 31" descr="bd10591_"/>
          <p:cNvPicPr>
            <a:picLocks noChangeAspect="1" noChangeArrowheads="1"/>
          </p:cNvPicPr>
          <p:nvPr/>
        </p:nvPicPr>
        <p:blipFill>
          <a:blip r:embed="rId5" cstate="print"/>
          <a:srcRect/>
          <a:stretch>
            <a:fillRect/>
          </a:stretch>
        </p:blipFill>
        <p:spPr bwMode="auto">
          <a:xfrm>
            <a:off x="6373813" y="1847850"/>
            <a:ext cx="898525" cy="9271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3"/>
          <p:cNvSpPr>
            <a:spLocks noChangeArrowheads="1"/>
          </p:cNvSpPr>
          <p:nvPr/>
        </p:nvSpPr>
        <p:spPr bwMode="auto">
          <a:xfrm>
            <a:off x="-214313" y="2239963"/>
            <a:ext cx="9144001" cy="0"/>
          </a:xfrm>
          <a:prstGeom prst="rect">
            <a:avLst/>
          </a:prstGeom>
          <a:noFill/>
          <a:ln w="9525">
            <a:noFill/>
            <a:miter lim="800000"/>
            <a:headEnd/>
            <a:tailEnd/>
          </a:ln>
        </p:spPr>
        <p:txBody>
          <a:bodyPr>
            <a:spAutoFit/>
          </a:bodyPr>
          <a:lstStyle/>
          <a:p>
            <a:endParaRPr lang="en-US"/>
          </a:p>
        </p:txBody>
      </p:sp>
      <p:grpSp>
        <p:nvGrpSpPr>
          <p:cNvPr id="1028" name="Group 4"/>
          <p:cNvGrpSpPr>
            <a:grpSpLocks/>
          </p:cNvGrpSpPr>
          <p:nvPr/>
        </p:nvGrpSpPr>
        <p:grpSpPr bwMode="auto">
          <a:xfrm>
            <a:off x="3441700" y="2239963"/>
            <a:ext cx="1830388" cy="2378075"/>
            <a:chOff x="0" y="0"/>
            <a:chExt cx="1153" cy="1498"/>
          </a:xfrm>
        </p:grpSpPr>
        <p:sp>
          <p:nvSpPr>
            <p:cNvPr id="1108" name="Rectangle 5"/>
            <p:cNvSpPr>
              <a:spLocks noChangeArrowheads="1"/>
            </p:cNvSpPr>
            <p:nvPr/>
          </p:nvSpPr>
          <p:spPr bwMode="auto">
            <a:xfrm>
              <a:off x="0" y="0"/>
              <a:ext cx="1153" cy="0"/>
            </a:xfrm>
            <a:prstGeom prst="rect">
              <a:avLst/>
            </a:prstGeom>
            <a:noFill/>
            <a:ln w="9525">
              <a:noFill/>
              <a:miter lim="800000"/>
              <a:headEnd/>
              <a:tailEnd/>
            </a:ln>
          </p:spPr>
          <p:txBody>
            <a:bodyPr>
              <a:spAutoFit/>
            </a:bodyPr>
            <a:lstStyle/>
            <a:p>
              <a:endParaRPr lang="en-US"/>
            </a:p>
          </p:txBody>
        </p:sp>
        <p:grpSp>
          <p:nvGrpSpPr>
            <p:cNvPr id="1109" name="Group 6"/>
            <p:cNvGrpSpPr>
              <a:grpSpLocks/>
            </p:cNvGrpSpPr>
            <p:nvPr/>
          </p:nvGrpSpPr>
          <p:grpSpPr bwMode="auto">
            <a:xfrm>
              <a:off x="0" y="0"/>
              <a:ext cx="1041" cy="1498"/>
              <a:chOff x="0" y="0"/>
              <a:chExt cx="1041" cy="1498"/>
            </a:xfrm>
          </p:grpSpPr>
          <p:sp>
            <p:nvSpPr>
              <p:cNvPr id="1110" name="Rectangle 7"/>
              <p:cNvSpPr>
                <a:spLocks noChangeArrowheads="1"/>
              </p:cNvSpPr>
              <p:nvPr/>
            </p:nvSpPr>
            <p:spPr bwMode="auto">
              <a:xfrm>
                <a:off x="0" y="0"/>
                <a:ext cx="1041" cy="0"/>
              </a:xfrm>
              <a:prstGeom prst="rect">
                <a:avLst/>
              </a:prstGeom>
              <a:noFill/>
              <a:ln w="9525">
                <a:noFill/>
                <a:miter lim="800000"/>
                <a:headEnd/>
                <a:tailEnd/>
              </a:ln>
            </p:spPr>
            <p:txBody>
              <a:bodyPr>
                <a:spAutoFit/>
              </a:bodyPr>
              <a:lstStyle/>
              <a:p>
                <a:endParaRPr lang="en-US"/>
              </a:p>
            </p:txBody>
          </p:sp>
          <p:sp>
            <p:nvSpPr>
              <p:cNvPr id="1111" name="Rectangle 8"/>
              <p:cNvSpPr>
                <a:spLocks noChangeArrowheads="1"/>
              </p:cNvSpPr>
              <p:nvPr/>
            </p:nvSpPr>
            <p:spPr bwMode="auto">
              <a:xfrm>
                <a:off x="0" y="0"/>
                <a:ext cx="1041" cy="1498"/>
              </a:xfrm>
              <a:prstGeom prst="rect">
                <a:avLst/>
              </a:prstGeom>
              <a:noFill/>
              <a:ln w="9525">
                <a:noFill/>
                <a:miter lim="800000"/>
                <a:headEnd/>
                <a:tailEnd/>
              </a:ln>
            </p:spPr>
            <p:txBody>
              <a:bodyPr/>
              <a:lstStyle/>
              <a:p>
                <a:pPr eaLnBrk="0" hangingPunct="0"/>
                <a:r>
                  <a:rPr lang="en-US" b="0">
                    <a:hlinkClick r:id="rId5"/>
                  </a:rPr>
                  <a:t>  </a:t>
                </a:r>
                <a:r>
                  <a:rPr lang="en-US" sz="12600" b="0"/>
                  <a:t> </a:t>
                </a:r>
                <a:r>
                  <a:rPr lang="en-US" b="0"/>
                  <a:t>                          </a:t>
                </a:r>
              </a:p>
            </p:txBody>
          </p:sp>
        </p:grpSp>
      </p:grpSp>
      <p:pic>
        <p:nvPicPr>
          <p:cNvPr id="1029" name="Picture 9" descr="301®  Direct/Reflecting® Speakers">
            <a:hlinkClick r:id="rId5"/>
          </p:cNvPr>
          <p:cNvPicPr>
            <a:picLocks noChangeAspect="1" noChangeArrowheads="1"/>
          </p:cNvPicPr>
          <p:nvPr/>
        </p:nvPicPr>
        <p:blipFill>
          <a:blip r:embed="rId6" cstate="print"/>
          <a:srcRect/>
          <a:stretch>
            <a:fillRect/>
          </a:stretch>
        </p:blipFill>
        <p:spPr bwMode="auto">
          <a:xfrm>
            <a:off x="285750" y="1130300"/>
            <a:ext cx="4572000" cy="4370388"/>
          </a:xfrm>
          <a:prstGeom prst="rect">
            <a:avLst/>
          </a:prstGeom>
          <a:noFill/>
          <a:ln w="9525">
            <a:noFill/>
            <a:miter lim="800000"/>
            <a:headEnd/>
            <a:tailEnd/>
          </a:ln>
        </p:spPr>
      </p:pic>
      <p:sp>
        <p:nvSpPr>
          <p:cNvPr id="1030" name="Rectangle 10"/>
          <p:cNvSpPr>
            <a:spLocks noChangeArrowheads="1"/>
          </p:cNvSpPr>
          <p:nvPr/>
        </p:nvSpPr>
        <p:spPr bwMode="auto">
          <a:xfrm>
            <a:off x="3271838" y="5397500"/>
            <a:ext cx="92075" cy="192088"/>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 </a:t>
            </a:r>
            <a:endParaRPr lang="en-US"/>
          </a:p>
        </p:txBody>
      </p:sp>
      <p:graphicFrame>
        <p:nvGraphicFramePr>
          <p:cNvPr id="1026" name="Object 11"/>
          <p:cNvGraphicFramePr>
            <a:graphicFrameLocks noChangeAspect="1"/>
          </p:cNvGraphicFramePr>
          <p:nvPr/>
        </p:nvGraphicFramePr>
        <p:xfrm>
          <a:off x="4318000" y="3103563"/>
          <a:ext cx="4645025" cy="2382837"/>
        </p:xfrm>
        <a:graphic>
          <a:graphicData uri="http://schemas.openxmlformats.org/presentationml/2006/ole">
            <p:oleObj spid="_x0000_s1026" name="Document" r:id="rId7" imgW="4021920" imgH="2206800" progId="Word.Document.8">
              <p:embed/>
            </p:oleObj>
          </a:graphicData>
        </a:graphic>
      </p:graphicFrame>
      <p:sp>
        <p:nvSpPr>
          <p:cNvPr id="1031" name="Rectangle 12"/>
          <p:cNvSpPr>
            <a:spLocks noChangeArrowheads="1"/>
          </p:cNvSpPr>
          <p:nvPr/>
        </p:nvSpPr>
        <p:spPr bwMode="auto">
          <a:xfrm>
            <a:off x="4619625" y="5667375"/>
            <a:ext cx="4381500" cy="831850"/>
          </a:xfrm>
          <a:prstGeom prst="rect">
            <a:avLst/>
          </a:prstGeom>
          <a:solidFill>
            <a:srgbClr val="CCFFCC"/>
          </a:solidFill>
          <a:ln w="9525">
            <a:noFill/>
            <a:miter lim="800000"/>
            <a:headEnd/>
            <a:tailEnd/>
          </a:ln>
        </p:spPr>
        <p:txBody>
          <a:bodyPr/>
          <a:lstStyle/>
          <a:p>
            <a:endParaRPr lang="en-US"/>
          </a:p>
        </p:txBody>
      </p:sp>
      <p:sp>
        <p:nvSpPr>
          <p:cNvPr id="1032" name="Rectangle 13"/>
          <p:cNvSpPr>
            <a:spLocks noChangeArrowheads="1"/>
          </p:cNvSpPr>
          <p:nvPr/>
        </p:nvSpPr>
        <p:spPr bwMode="auto">
          <a:xfrm>
            <a:off x="4645025" y="5683250"/>
            <a:ext cx="109855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charset="0"/>
              </a:rPr>
              <a:t>Buyer (Bose) Data</a:t>
            </a:r>
            <a:endParaRPr lang="en-US"/>
          </a:p>
        </p:txBody>
      </p:sp>
      <p:sp>
        <p:nvSpPr>
          <p:cNvPr id="1033" name="Rectangle 14"/>
          <p:cNvSpPr>
            <a:spLocks noChangeArrowheads="1"/>
          </p:cNvSpPr>
          <p:nvPr/>
        </p:nvSpPr>
        <p:spPr bwMode="auto">
          <a:xfrm>
            <a:off x="7146925" y="5675313"/>
            <a:ext cx="1255713" cy="174625"/>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charset="0"/>
              </a:rPr>
              <a:t>Supplier (G&amp;F) Data</a:t>
            </a:r>
            <a:endParaRPr lang="en-US"/>
          </a:p>
        </p:txBody>
      </p:sp>
      <p:sp>
        <p:nvSpPr>
          <p:cNvPr id="1034" name="Rectangle 15"/>
          <p:cNvSpPr>
            <a:spLocks noChangeArrowheads="1"/>
          </p:cNvSpPr>
          <p:nvPr/>
        </p:nvSpPr>
        <p:spPr bwMode="auto">
          <a:xfrm>
            <a:off x="4645025" y="6024563"/>
            <a:ext cx="7143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Sales price </a:t>
            </a:r>
            <a:endParaRPr lang="en-US"/>
          </a:p>
        </p:txBody>
      </p:sp>
      <p:sp>
        <p:nvSpPr>
          <p:cNvPr id="1035" name="Rectangle 16"/>
          <p:cNvSpPr>
            <a:spLocks noChangeArrowheads="1"/>
          </p:cNvSpPr>
          <p:nvPr/>
        </p:nvSpPr>
        <p:spPr bwMode="auto">
          <a:xfrm>
            <a:off x="5284788" y="6024563"/>
            <a:ext cx="125412"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p</a:t>
            </a:r>
            <a:endParaRPr lang="en-US"/>
          </a:p>
        </p:txBody>
      </p:sp>
      <p:sp>
        <p:nvSpPr>
          <p:cNvPr id="1036" name="Rectangle 17"/>
          <p:cNvSpPr>
            <a:spLocks noChangeArrowheads="1"/>
          </p:cNvSpPr>
          <p:nvPr/>
        </p:nvSpPr>
        <p:spPr bwMode="auto">
          <a:xfrm>
            <a:off x="6165850" y="6024563"/>
            <a:ext cx="26670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200</a:t>
            </a:r>
            <a:endParaRPr lang="en-US"/>
          </a:p>
        </p:txBody>
      </p:sp>
      <p:sp>
        <p:nvSpPr>
          <p:cNvPr id="1037" name="Rectangle 18"/>
          <p:cNvSpPr>
            <a:spLocks noChangeArrowheads="1"/>
          </p:cNvSpPr>
          <p:nvPr/>
        </p:nvSpPr>
        <p:spPr bwMode="auto">
          <a:xfrm>
            <a:off x="5791200" y="6024563"/>
            <a:ext cx="44132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38" name="Rectangle 19"/>
          <p:cNvSpPr>
            <a:spLocks noChangeArrowheads="1"/>
          </p:cNvSpPr>
          <p:nvPr/>
        </p:nvSpPr>
        <p:spPr bwMode="auto">
          <a:xfrm>
            <a:off x="6157913" y="602456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39" name="Rectangle 20"/>
          <p:cNvSpPr>
            <a:spLocks noChangeArrowheads="1"/>
          </p:cNvSpPr>
          <p:nvPr/>
        </p:nvSpPr>
        <p:spPr bwMode="auto">
          <a:xfrm>
            <a:off x="7146925" y="6024563"/>
            <a:ext cx="2825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MC </a:t>
            </a:r>
            <a:endParaRPr lang="en-US"/>
          </a:p>
        </p:txBody>
      </p:sp>
      <p:sp>
        <p:nvSpPr>
          <p:cNvPr id="1040" name="Rectangle 21"/>
          <p:cNvSpPr>
            <a:spLocks noChangeArrowheads="1"/>
          </p:cNvSpPr>
          <p:nvPr/>
        </p:nvSpPr>
        <p:spPr bwMode="auto">
          <a:xfrm>
            <a:off x="7362825" y="6024563"/>
            <a:ext cx="125413"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c</a:t>
            </a:r>
            <a:endParaRPr lang="en-US"/>
          </a:p>
        </p:txBody>
      </p:sp>
      <p:sp>
        <p:nvSpPr>
          <p:cNvPr id="1041" name="Rectangle 22"/>
          <p:cNvSpPr>
            <a:spLocks noChangeArrowheads="1"/>
          </p:cNvSpPr>
          <p:nvPr/>
        </p:nvSpPr>
        <p:spPr bwMode="auto">
          <a:xfrm>
            <a:off x="8801100" y="6024563"/>
            <a:ext cx="20002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60</a:t>
            </a:r>
            <a:endParaRPr lang="en-US"/>
          </a:p>
        </p:txBody>
      </p:sp>
      <p:sp>
        <p:nvSpPr>
          <p:cNvPr id="1042" name="Rectangle 23"/>
          <p:cNvSpPr>
            <a:spLocks noChangeArrowheads="1"/>
          </p:cNvSpPr>
          <p:nvPr/>
        </p:nvSpPr>
        <p:spPr bwMode="auto">
          <a:xfrm>
            <a:off x="8551863" y="6024563"/>
            <a:ext cx="300037"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3" name="Rectangle 24"/>
          <p:cNvSpPr>
            <a:spLocks noChangeArrowheads="1"/>
          </p:cNvSpPr>
          <p:nvPr/>
        </p:nvSpPr>
        <p:spPr bwMode="auto">
          <a:xfrm>
            <a:off x="8785225" y="602456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4" name="Rectangle 25"/>
          <p:cNvSpPr>
            <a:spLocks noChangeArrowheads="1"/>
          </p:cNvSpPr>
          <p:nvPr/>
        </p:nvSpPr>
        <p:spPr bwMode="auto">
          <a:xfrm>
            <a:off x="4645025" y="6183313"/>
            <a:ext cx="99695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Wholesale price </a:t>
            </a:r>
            <a:endParaRPr lang="en-US"/>
          </a:p>
        </p:txBody>
      </p:sp>
      <p:sp>
        <p:nvSpPr>
          <p:cNvPr id="1045" name="Rectangle 26"/>
          <p:cNvSpPr>
            <a:spLocks noChangeArrowheads="1"/>
          </p:cNvSpPr>
          <p:nvPr/>
        </p:nvSpPr>
        <p:spPr bwMode="auto">
          <a:xfrm>
            <a:off x="5551488" y="6183313"/>
            <a:ext cx="149225"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w</a:t>
            </a:r>
            <a:endParaRPr lang="en-US"/>
          </a:p>
        </p:txBody>
      </p:sp>
      <p:sp>
        <p:nvSpPr>
          <p:cNvPr id="1046" name="Rectangle 27"/>
          <p:cNvSpPr>
            <a:spLocks noChangeArrowheads="1"/>
          </p:cNvSpPr>
          <p:nvPr/>
        </p:nvSpPr>
        <p:spPr bwMode="auto">
          <a:xfrm>
            <a:off x="6165850" y="6183313"/>
            <a:ext cx="26670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120</a:t>
            </a:r>
            <a:endParaRPr lang="en-US"/>
          </a:p>
        </p:txBody>
      </p:sp>
      <p:sp>
        <p:nvSpPr>
          <p:cNvPr id="1047" name="Rectangle 28"/>
          <p:cNvSpPr>
            <a:spLocks noChangeArrowheads="1"/>
          </p:cNvSpPr>
          <p:nvPr/>
        </p:nvSpPr>
        <p:spPr bwMode="auto">
          <a:xfrm>
            <a:off x="5791200" y="6183313"/>
            <a:ext cx="44132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8" name="Rectangle 29"/>
          <p:cNvSpPr>
            <a:spLocks noChangeArrowheads="1"/>
          </p:cNvSpPr>
          <p:nvPr/>
        </p:nvSpPr>
        <p:spPr bwMode="auto">
          <a:xfrm>
            <a:off x="6157913" y="618331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9" name="Rectangle 30"/>
          <p:cNvSpPr>
            <a:spLocks noChangeArrowheads="1"/>
          </p:cNvSpPr>
          <p:nvPr/>
        </p:nvSpPr>
        <p:spPr bwMode="auto">
          <a:xfrm>
            <a:off x="7146925" y="6183313"/>
            <a:ext cx="573088"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Buyback </a:t>
            </a:r>
            <a:endParaRPr lang="en-US"/>
          </a:p>
        </p:txBody>
      </p:sp>
      <p:sp>
        <p:nvSpPr>
          <p:cNvPr id="1050" name="Rectangle 31"/>
          <p:cNvSpPr>
            <a:spLocks noChangeArrowheads="1"/>
          </p:cNvSpPr>
          <p:nvPr/>
        </p:nvSpPr>
        <p:spPr bwMode="auto">
          <a:xfrm>
            <a:off x="7645400" y="6183313"/>
            <a:ext cx="125413"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b</a:t>
            </a:r>
            <a:endParaRPr lang="en-US"/>
          </a:p>
        </p:txBody>
      </p:sp>
      <p:sp>
        <p:nvSpPr>
          <p:cNvPr id="1051" name="Rectangle 32"/>
          <p:cNvSpPr>
            <a:spLocks noChangeArrowheads="1"/>
          </p:cNvSpPr>
          <p:nvPr/>
        </p:nvSpPr>
        <p:spPr bwMode="auto">
          <a:xfrm>
            <a:off x="8801100" y="618331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70</a:t>
            </a:r>
            <a:endParaRPr lang="en-US"/>
          </a:p>
        </p:txBody>
      </p:sp>
      <p:sp>
        <p:nvSpPr>
          <p:cNvPr id="1052" name="Rectangle 33"/>
          <p:cNvSpPr>
            <a:spLocks noChangeArrowheads="1"/>
          </p:cNvSpPr>
          <p:nvPr/>
        </p:nvSpPr>
        <p:spPr bwMode="auto">
          <a:xfrm>
            <a:off x="8551863" y="6183313"/>
            <a:ext cx="300037"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3" name="Rectangle 34"/>
          <p:cNvSpPr>
            <a:spLocks noChangeArrowheads="1"/>
          </p:cNvSpPr>
          <p:nvPr/>
        </p:nvSpPr>
        <p:spPr bwMode="auto">
          <a:xfrm>
            <a:off x="8785225" y="618331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4" name="Rectangle 35"/>
          <p:cNvSpPr>
            <a:spLocks noChangeArrowheads="1"/>
          </p:cNvSpPr>
          <p:nvPr/>
        </p:nvSpPr>
        <p:spPr bwMode="auto">
          <a:xfrm>
            <a:off x="4645025" y="6332538"/>
            <a:ext cx="88900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Discount price </a:t>
            </a:r>
            <a:endParaRPr lang="en-US"/>
          </a:p>
        </p:txBody>
      </p:sp>
      <p:sp>
        <p:nvSpPr>
          <p:cNvPr id="1055" name="Rectangle 36"/>
          <p:cNvSpPr>
            <a:spLocks noChangeArrowheads="1"/>
          </p:cNvSpPr>
          <p:nvPr/>
        </p:nvSpPr>
        <p:spPr bwMode="auto">
          <a:xfrm>
            <a:off x="5459413" y="6332538"/>
            <a:ext cx="125412"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d</a:t>
            </a:r>
            <a:endParaRPr lang="en-US"/>
          </a:p>
        </p:txBody>
      </p:sp>
      <p:sp>
        <p:nvSpPr>
          <p:cNvPr id="1056" name="Rectangle 37"/>
          <p:cNvSpPr>
            <a:spLocks noChangeArrowheads="1"/>
          </p:cNvSpPr>
          <p:nvPr/>
        </p:nvSpPr>
        <p:spPr bwMode="auto">
          <a:xfrm>
            <a:off x="6232525" y="6340475"/>
            <a:ext cx="200025" cy="166688"/>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40</a:t>
            </a:r>
            <a:endParaRPr lang="en-US"/>
          </a:p>
        </p:txBody>
      </p:sp>
      <p:sp>
        <p:nvSpPr>
          <p:cNvPr id="1057" name="Rectangle 38"/>
          <p:cNvSpPr>
            <a:spLocks noChangeArrowheads="1"/>
          </p:cNvSpPr>
          <p:nvPr/>
        </p:nvSpPr>
        <p:spPr bwMode="auto">
          <a:xfrm>
            <a:off x="5791200" y="6340475"/>
            <a:ext cx="515938" cy="166688"/>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8" name="Rectangle 39"/>
          <p:cNvSpPr>
            <a:spLocks noChangeArrowheads="1"/>
          </p:cNvSpPr>
          <p:nvPr/>
        </p:nvSpPr>
        <p:spPr bwMode="auto">
          <a:xfrm>
            <a:off x="6224588" y="6340475"/>
            <a:ext cx="92075" cy="166688"/>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9" name="Line 40"/>
          <p:cNvSpPr>
            <a:spLocks noChangeShapeType="1"/>
          </p:cNvSpPr>
          <p:nvPr/>
        </p:nvSpPr>
        <p:spPr bwMode="auto">
          <a:xfrm flipV="1">
            <a:off x="4619625" y="5667375"/>
            <a:ext cx="1588" cy="1588"/>
          </a:xfrm>
          <a:prstGeom prst="line">
            <a:avLst/>
          </a:prstGeom>
          <a:noFill/>
          <a:ln w="0">
            <a:solidFill>
              <a:srgbClr val="C0C0C0"/>
            </a:solidFill>
            <a:round/>
            <a:headEnd/>
            <a:tailEnd/>
          </a:ln>
        </p:spPr>
        <p:txBody>
          <a:bodyPr/>
          <a:lstStyle/>
          <a:p>
            <a:endParaRPr lang="en-US"/>
          </a:p>
        </p:txBody>
      </p:sp>
      <p:sp>
        <p:nvSpPr>
          <p:cNvPr id="1060" name="Rectangle 41"/>
          <p:cNvSpPr>
            <a:spLocks noChangeArrowheads="1"/>
          </p:cNvSpPr>
          <p:nvPr/>
        </p:nvSpPr>
        <p:spPr bwMode="auto">
          <a:xfrm>
            <a:off x="4619625" y="5659438"/>
            <a:ext cx="7938" cy="7937"/>
          </a:xfrm>
          <a:prstGeom prst="rect">
            <a:avLst/>
          </a:prstGeom>
          <a:solidFill>
            <a:srgbClr val="C0C0C0"/>
          </a:solidFill>
          <a:ln w="9525">
            <a:noFill/>
            <a:miter lim="800000"/>
            <a:headEnd/>
            <a:tailEnd/>
          </a:ln>
        </p:spPr>
        <p:txBody>
          <a:bodyPr/>
          <a:lstStyle/>
          <a:p>
            <a:endParaRPr lang="en-US"/>
          </a:p>
        </p:txBody>
      </p:sp>
      <p:sp>
        <p:nvSpPr>
          <p:cNvPr id="1061" name="Line 42"/>
          <p:cNvSpPr>
            <a:spLocks noChangeShapeType="1"/>
          </p:cNvSpPr>
          <p:nvPr/>
        </p:nvSpPr>
        <p:spPr bwMode="auto">
          <a:xfrm flipV="1">
            <a:off x="5726113" y="5667375"/>
            <a:ext cx="1587" cy="1588"/>
          </a:xfrm>
          <a:prstGeom prst="line">
            <a:avLst/>
          </a:prstGeom>
          <a:noFill/>
          <a:ln w="0">
            <a:solidFill>
              <a:srgbClr val="C0C0C0"/>
            </a:solidFill>
            <a:round/>
            <a:headEnd/>
            <a:tailEnd/>
          </a:ln>
        </p:spPr>
        <p:txBody>
          <a:bodyPr/>
          <a:lstStyle/>
          <a:p>
            <a:endParaRPr lang="en-US"/>
          </a:p>
        </p:txBody>
      </p:sp>
      <p:sp>
        <p:nvSpPr>
          <p:cNvPr id="1062" name="Rectangle 43"/>
          <p:cNvSpPr>
            <a:spLocks noChangeArrowheads="1"/>
          </p:cNvSpPr>
          <p:nvPr/>
        </p:nvSpPr>
        <p:spPr bwMode="auto">
          <a:xfrm>
            <a:off x="5726113" y="5659438"/>
            <a:ext cx="7937" cy="7937"/>
          </a:xfrm>
          <a:prstGeom prst="rect">
            <a:avLst/>
          </a:prstGeom>
          <a:solidFill>
            <a:srgbClr val="C0C0C0"/>
          </a:solidFill>
          <a:ln w="9525">
            <a:noFill/>
            <a:miter lim="800000"/>
            <a:headEnd/>
            <a:tailEnd/>
          </a:ln>
        </p:spPr>
        <p:txBody>
          <a:bodyPr/>
          <a:lstStyle/>
          <a:p>
            <a:endParaRPr lang="en-US"/>
          </a:p>
        </p:txBody>
      </p:sp>
      <p:sp>
        <p:nvSpPr>
          <p:cNvPr id="1063" name="Line 44"/>
          <p:cNvSpPr>
            <a:spLocks noChangeShapeType="1"/>
          </p:cNvSpPr>
          <p:nvPr/>
        </p:nvSpPr>
        <p:spPr bwMode="auto">
          <a:xfrm flipV="1">
            <a:off x="6423025" y="5667375"/>
            <a:ext cx="1588" cy="1588"/>
          </a:xfrm>
          <a:prstGeom prst="line">
            <a:avLst/>
          </a:prstGeom>
          <a:noFill/>
          <a:ln w="0">
            <a:solidFill>
              <a:srgbClr val="C0C0C0"/>
            </a:solidFill>
            <a:round/>
            <a:headEnd/>
            <a:tailEnd/>
          </a:ln>
        </p:spPr>
        <p:txBody>
          <a:bodyPr/>
          <a:lstStyle/>
          <a:p>
            <a:endParaRPr lang="en-US"/>
          </a:p>
        </p:txBody>
      </p:sp>
      <p:sp>
        <p:nvSpPr>
          <p:cNvPr id="1064" name="Rectangle 45"/>
          <p:cNvSpPr>
            <a:spLocks noChangeArrowheads="1"/>
          </p:cNvSpPr>
          <p:nvPr/>
        </p:nvSpPr>
        <p:spPr bwMode="auto">
          <a:xfrm>
            <a:off x="6423025" y="5659438"/>
            <a:ext cx="9525" cy="7937"/>
          </a:xfrm>
          <a:prstGeom prst="rect">
            <a:avLst/>
          </a:prstGeom>
          <a:solidFill>
            <a:srgbClr val="C0C0C0"/>
          </a:solidFill>
          <a:ln w="9525">
            <a:noFill/>
            <a:miter lim="800000"/>
            <a:headEnd/>
            <a:tailEnd/>
          </a:ln>
        </p:spPr>
        <p:txBody>
          <a:bodyPr/>
          <a:lstStyle/>
          <a:p>
            <a:endParaRPr lang="en-US"/>
          </a:p>
        </p:txBody>
      </p:sp>
      <p:sp>
        <p:nvSpPr>
          <p:cNvPr id="1065" name="Line 46"/>
          <p:cNvSpPr>
            <a:spLocks noChangeShapeType="1"/>
          </p:cNvSpPr>
          <p:nvPr/>
        </p:nvSpPr>
        <p:spPr bwMode="auto">
          <a:xfrm flipV="1">
            <a:off x="7121525" y="5667375"/>
            <a:ext cx="1588" cy="1588"/>
          </a:xfrm>
          <a:prstGeom prst="line">
            <a:avLst/>
          </a:prstGeom>
          <a:noFill/>
          <a:ln w="0">
            <a:solidFill>
              <a:srgbClr val="C0C0C0"/>
            </a:solidFill>
            <a:round/>
            <a:headEnd/>
            <a:tailEnd/>
          </a:ln>
        </p:spPr>
        <p:txBody>
          <a:bodyPr/>
          <a:lstStyle/>
          <a:p>
            <a:endParaRPr lang="en-US"/>
          </a:p>
        </p:txBody>
      </p:sp>
      <p:sp>
        <p:nvSpPr>
          <p:cNvPr id="1066" name="Rectangle 47"/>
          <p:cNvSpPr>
            <a:spLocks noChangeArrowheads="1"/>
          </p:cNvSpPr>
          <p:nvPr/>
        </p:nvSpPr>
        <p:spPr bwMode="auto">
          <a:xfrm>
            <a:off x="7121525" y="5659438"/>
            <a:ext cx="9525" cy="7937"/>
          </a:xfrm>
          <a:prstGeom prst="rect">
            <a:avLst/>
          </a:prstGeom>
          <a:solidFill>
            <a:srgbClr val="C0C0C0"/>
          </a:solidFill>
          <a:ln w="9525">
            <a:noFill/>
            <a:miter lim="800000"/>
            <a:headEnd/>
            <a:tailEnd/>
          </a:ln>
        </p:spPr>
        <p:txBody>
          <a:bodyPr/>
          <a:lstStyle/>
          <a:p>
            <a:endParaRPr lang="en-US"/>
          </a:p>
        </p:txBody>
      </p:sp>
      <p:sp>
        <p:nvSpPr>
          <p:cNvPr id="1067" name="Line 48"/>
          <p:cNvSpPr>
            <a:spLocks noChangeShapeType="1"/>
          </p:cNvSpPr>
          <p:nvPr/>
        </p:nvSpPr>
        <p:spPr bwMode="auto">
          <a:xfrm flipV="1">
            <a:off x="8485188" y="5667375"/>
            <a:ext cx="1587" cy="1588"/>
          </a:xfrm>
          <a:prstGeom prst="line">
            <a:avLst/>
          </a:prstGeom>
          <a:noFill/>
          <a:ln w="0">
            <a:solidFill>
              <a:srgbClr val="C0C0C0"/>
            </a:solidFill>
            <a:round/>
            <a:headEnd/>
            <a:tailEnd/>
          </a:ln>
        </p:spPr>
        <p:txBody>
          <a:bodyPr/>
          <a:lstStyle/>
          <a:p>
            <a:endParaRPr lang="en-US"/>
          </a:p>
        </p:txBody>
      </p:sp>
      <p:sp>
        <p:nvSpPr>
          <p:cNvPr id="1068" name="Rectangle 49"/>
          <p:cNvSpPr>
            <a:spLocks noChangeArrowheads="1"/>
          </p:cNvSpPr>
          <p:nvPr/>
        </p:nvSpPr>
        <p:spPr bwMode="auto">
          <a:xfrm>
            <a:off x="8485188" y="5659438"/>
            <a:ext cx="9525" cy="7937"/>
          </a:xfrm>
          <a:prstGeom prst="rect">
            <a:avLst/>
          </a:prstGeom>
          <a:solidFill>
            <a:srgbClr val="C0C0C0"/>
          </a:solidFill>
          <a:ln w="9525">
            <a:noFill/>
            <a:miter lim="800000"/>
            <a:headEnd/>
            <a:tailEnd/>
          </a:ln>
        </p:spPr>
        <p:txBody>
          <a:bodyPr/>
          <a:lstStyle/>
          <a:p>
            <a:endParaRPr lang="en-US"/>
          </a:p>
        </p:txBody>
      </p:sp>
      <p:sp>
        <p:nvSpPr>
          <p:cNvPr id="1069" name="Rectangle 50"/>
          <p:cNvSpPr>
            <a:spLocks noChangeArrowheads="1"/>
          </p:cNvSpPr>
          <p:nvPr/>
        </p:nvSpPr>
        <p:spPr bwMode="auto">
          <a:xfrm>
            <a:off x="4627563" y="5659438"/>
            <a:ext cx="4373562" cy="15875"/>
          </a:xfrm>
          <a:prstGeom prst="rect">
            <a:avLst/>
          </a:prstGeom>
          <a:solidFill>
            <a:srgbClr val="000000"/>
          </a:solidFill>
          <a:ln w="9525">
            <a:noFill/>
            <a:miter lim="800000"/>
            <a:headEnd/>
            <a:tailEnd/>
          </a:ln>
        </p:spPr>
        <p:txBody>
          <a:bodyPr/>
          <a:lstStyle/>
          <a:p>
            <a:endParaRPr lang="en-US"/>
          </a:p>
        </p:txBody>
      </p:sp>
      <p:sp>
        <p:nvSpPr>
          <p:cNvPr id="1070" name="Line 51"/>
          <p:cNvSpPr>
            <a:spLocks noChangeShapeType="1"/>
          </p:cNvSpPr>
          <p:nvPr/>
        </p:nvSpPr>
        <p:spPr bwMode="auto">
          <a:xfrm flipV="1">
            <a:off x="8993188" y="5667375"/>
            <a:ext cx="1587" cy="1588"/>
          </a:xfrm>
          <a:prstGeom prst="line">
            <a:avLst/>
          </a:prstGeom>
          <a:noFill/>
          <a:ln w="0">
            <a:solidFill>
              <a:srgbClr val="C0C0C0"/>
            </a:solidFill>
            <a:round/>
            <a:headEnd/>
            <a:tailEnd/>
          </a:ln>
        </p:spPr>
        <p:txBody>
          <a:bodyPr/>
          <a:lstStyle/>
          <a:p>
            <a:endParaRPr lang="en-US"/>
          </a:p>
        </p:txBody>
      </p:sp>
      <p:sp>
        <p:nvSpPr>
          <p:cNvPr id="1071" name="Rectangle 52"/>
          <p:cNvSpPr>
            <a:spLocks noChangeArrowheads="1"/>
          </p:cNvSpPr>
          <p:nvPr/>
        </p:nvSpPr>
        <p:spPr bwMode="auto">
          <a:xfrm>
            <a:off x="8993188" y="5659438"/>
            <a:ext cx="7937" cy="7937"/>
          </a:xfrm>
          <a:prstGeom prst="rect">
            <a:avLst/>
          </a:prstGeom>
          <a:solidFill>
            <a:srgbClr val="C0C0C0"/>
          </a:solidFill>
          <a:ln w="9525">
            <a:noFill/>
            <a:miter lim="800000"/>
            <a:headEnd/>
            <a:tailEnd/>
          </a:ln>
        </p:spPr>
        <p:txBody>
          <a:bodyPr/>
          <a:lstStyle/>
          <a:p>
            <a:endParaRPr lang="en-US"/>
          </a:p>
        </p:txBody>
      </p:sp>
      <p:sp>
        <p:nvSpPr>
          <p:cNvPr id="1072" name="Line 53"/>
          <p:cNvSpPr>
            <a:spLocks noChangeShapeType="1"/>
          </p:cNvSpPr>
          <p:nvPr/>
        </p:nvSpPr>
        <p:spPr bwMode="auto">
          <a:xfrm>
            <a:off x="4627563" y="5834063"/>
            <a:ext cx="4357687" cy="1587"/>
          </a:xfrm>
          <a:prstGeom prst="line">
            <a:avLst/>
          </a:prstGeom>
          <a:noFill/>
          <a:ln w="0">
            <a:solidFill>
              <a:srgbClr val="000000"/>
            </a:solidFill>
            <a:round/>
            <a:headEnd/>
            <a:tailEnd/>
          </a:ln>
        </p:spPr>
        <p:txBody>
          <a:bodyPr/>
          <a:lstStyle/>
          <a:p>
            <a:endParaRPr lang="en-US"/>
          </a:p>
        </p:txBody>
      </p:sp>
      <p:sp>
        <p:nvSpPr>
          <p:cNvPr id="1073" name="Rectangle 54"/>
          <p:cNvSpPr>
            <a:spLocks noChangeArrowheads="1"/>
          </p:cNvSpPr>
          <p:nvPr/>
        </p:nvSpPr>
        <p:spPr bwMode="auto">
          <a:xfrm>
            <a:off x="4627563" y="5834063"/>
            <a:ext cx="4357687" cy="7937"/>
          </a:xfrm>
          <a:prstGeom prst="rect">
            <a:avLst/>
          </a:prstGeom>
          <a:solidFill>
            <a:srgbClr val="000000"/>
          </a:solidFill>
          <a:ln w="9525">
            <a:noFill/>
            <a:miter lim="800000"/>
            <a:headEnd/>
            <a:tailEnd/>
          </a:ln>
        </p:spPr>
        <p:txBody>
          <a:bodyPr/>
          <a:lstStyle/>
          <a:p>
            <a:endParaRPr lang="en-US"/>
          </a:p>
        </p:txBody>
      </p:sp>
      <p:sp>
        <p:nvSpPr>
          <p:cNvPr id="1074" name="Line 55"/>
          <p:cNvSpPr>
            <a:spLocks noChangeShapeType="1"/>
          </p:cNvSpPr>
          <p:nvPr/>
        </p:nvSpPr>
        <p:spPr bwMode="auto">
          <a:xfrm>
            <a:off x="4627563" y="5849938"/>
            <a:ext cx="4357687" cy="1587"/>
          </a:xfrm>
          <a:prstGeom prst="line">
            <a:avLst/>
          </a:prstGeom>
          <a:noFill/>
          <a:ln w="0">
            <a:solidFill>
              <a:srgbClr val="000000"/>
            </a:solidFill>
            <a:round/>
            <a:headEnd/>
            <a:tailEnd/>
          </a:ln>
        </p:spPr>
        <p:txBody>
          <a:bodyPr/>
          <a:lstStyle/>
          <a:p>
            <a:endParaRPr lang="en-US"/>
          </a:p>
        </p:txBody>
      </p:sp>
      <p:sp>
        <p:nvSpPr>
          <p:cNvPr id="1075" name="Rectangle 56"/>
          <p:cNvSpPr>
            <a:spLocks noChangeArrowheads="1"/>
          </p:cNvSpPr>
          <p:nvPr/>
        </p:nvSpPr>
        <p:spPr bwMode="auto">
          <a:xfrm>
            <a:off x="4627563" y="5849938"/>
            <a:ext cx="4357687" cy="9525"/>
          </a:xfrm>
          <a:prstGeom prst="rect">
            <a:avLst/>
          </a:prstGeom>
          <a:solidFill>
            <a:srgbClr val="000000"/>
          </a:solidFill>
          <a:ln w="9525">
            <a:noFill/>
            <a:miter lim="800000"/>
            <a:headEnd/>
            <a:tailEnd/>
          </a:ln>
        </p:spPr>
        <p:txBody>
          <a:bodyPr/>
          <a:lstStyle/>
          <a:p>
            <a:endParaRPr lang="en-US"/>
          </a:p>
        </p:txBody>
      </p:sp>
      <p:sp>
        <p:nvSpPr>
          <p:cNvPr id="1076" name="Line 57"/>
          <p:cNvSpPr>
            <a:spLocks noChangeShapeType="1"/>
          </p:cNvSpPr>
          <p:nvPr/>
        </p:nvSpPr>
        <p:spPr bwMode="auto">
          <a:xfrm>
            <a:off x="7121525" y="5675313"/>
            <a:ext cx="1588" cy="158750"/>
          </a:xfrm>
          <a:prstGeom prst="line">
            <a:avLst/>
          </a:prstGeom>
          <a:noFill/>
          <a:ln w="0">
            <a:solidFill>
              <a:srgbClr val="000000"/>
            </a:solidFill>
            <a:round/>
            <a:headEnd/>
            <a:tailEnd/>
          </a:ln>
        </p:spPr>
        <p:txBody>
          <a:bodyPr/>
          <a:lstStyle/>
          <a:p>
            <a:endParaRPr lang="en-US"/>
          </a:p>
        </p:txBody>
      </p:sp>
      <p:sp>
        <p:nvSpPr>
          <p:cNvPr id="1077" name="Rectangle 58"/>
          <p:cNvSpPr>
            <a:spLocks noChangeArrowheads="1"/>
          </p:cNvSpPr>
          <p:nvPr/>
        </p:nvSpPr>
        <p:spPr bwMode="auto">
          <a:xfrm>
            <a:off x="7121525" y="5675313"/>
            <a:ext cx="9525" cy="158750"/>
          </a:xfrm>
          <a:prstGeom prst="rect">
            <a:avLst/>
          </a:prstGeom>
          <a:solidFill>
            <a:srgbClr val="000000"/>
          </a:solidFill>
          <a:ln w="9525">
            <a:noFill/>
            <a:miter lim="800000"/>
            <a:headEnd/>
            <a:tailEnd/>
          </a:ln>
        </p:spPr>
        <p:txBody>
          <a:bodyPr/>
          <a:lstStyle/>
          <a:p>
            <a:endParaRPr lang="en-US"/>
          </a:p>
        </p:txBody>
      </p:sp>
      <p:sp>
        <p:nvSpPr>
          <p:cNvPr id="1078" name="Rectangle 59"/>
          <p:cNvSpPr>
            <a:spLocks noChangeArrowheads="1"/>
          </p:cNvSpPr>
          <p:nvPr/>
        </p:nvSpPr>
        <p:spPr bwMode="auto">
          <a:xfrm>
            <a:off x="4611688" y="5659438"/>
            <a:ext cx="15875" cy="839787"/>
          </a:xfrm>
          <a:prstGeom prst="rect">
            <a:avLst/>
          </a:prstGeom>
          <a:solidFill>
            <a:srgbClr val="000000"/>
          </a:solidFill>
          <a:ln w="9525">
            <a:noFill/>
            <a:miter lim="800000"/>
            <a:headEnd/>
            <a:tailEnd/>
          </a:ln>
        </p:spPr>
        <p:txBody>
          <a:bodyPr/>
          <a:lstStyle/>
          <a:p>
            <a:endParaRPr lang="en-US"/>
          </a:p>
        </p:txBody>
      </p:sp>
      <p:sp>
        <p:nvSpPr>
          <p:cNvPr id="1079" name="Line 60"/>
          <p:cNvSpPr>
            <a:spLocks noChangeShapeType="1"/>
          </p:cNvSpPr>
          <p:nvPr/>
        </p:nvSpPr>
        <p:spPr bwMode="auto">
          <a:xfrm>
            <a:off x="7121525" y="5859463"/>
            <a:ext cx="1588" cy="623887"/>
          </a:xfrm>
          <a:prstGeom prst="line">
            <a:avLst/>
          </a:prstGeom>
          <a:noFill/>
          <a:ln w="0">
            <a:solidFill>
              <a:srgbClr val="000000"/>
            </a:solidFill>
            <a:round/>
            <a:headEnd/>
            <a:tailEnd/>
          </a:ln>
        </p:spPr>
        <p:txBody>
          <a:bodyPr/>
          <a:lstStyle/>
          <a:p>
            <a:endParaRPr lang="en-US"/>
          </a:p>
        </p:txBody>
      </p:sp>
      <p:sp>
        <p:nvSpPr>
          <p:cNvPr id="1080" name="Rectangle 61"/>
          <p:cNvSpPr>
            <a:spLocks noChangeArrowheads="1"/>
          </p:cNvSpPr>
          <p:nvPr/>
        </p:nvSpPr>
        <p:spPr bwMode="auto">
          <a:xfrm>
            <a:off x="7121525" y="5859463"/>
            <a:ext cx="9525" cy="623887"/>
          </a:xfrm>
          <a:prstGeom prst="rect">
            <a:avLst/>
          </a:prstGeom>
          <a:solidFill>
            <a:srgbClr val="000000"/>
          </a:solidFill>
          <a:ln w="9525">
            <a:noFill/>
            <a:miter lim="800000"/>
            <a:headEnd/>
            <a:tailEnd/>
          </a:ln>
        </p:spPr>
        <p:txBody>
          <a:bodyPr/>
          <a:lstStyle/>
          <a:p>
            <a:endParaRPr lang="en-US"/>
          </a:p>
        </p:txBody>
      </p:sp>
      <p:sp>
        <p:nvSpPr>
          <p:cNvPr id="1081" name="Rectangle 62"/>
          <p:cNvSpPr>
            <a:spLocks noChangeArrowheads="1"/>
          </p:cNvSpPr>
          <p:nvPr/>
        </p:nvSpPr>
        <p:spPr bwMode="auto">
          <a:xfrm>
            <a:off x="4627563" y="6483350"/>
            <a:ext cx="4373562" cy="15875"/>
          </a:xfrm>
          <a:prstGeom prst="rect">
            <a:avLst/>
          </a:prstGeom>
          <a:solidFill>
            <a:srgbClr val="000000"/>
          </a:solidFill>
          <a:ln w="9525">
            <a:noFill/>
            <a:miter lim="800000"/>
            <a:headEnd/>
            <a:tailEnd/>
          </a:ln>
        </p:spPr>
        <p:txBody>
          <a:bodyPr/>
          <a:lstStyle/>
          <a:p>
            <a:endParaRPr lang="en-US"/>
          </a:p>
        </p:txBody>
      </p:sp>
      <p:sp>
        <p:nvSpPr>
          <p:cNvPr id="1082" name="Rectangle 63"/>
          <p:cNvSpPr>
            <a:spLocks noChangeArrowheads="1"/>
          </p:cNvSpPr>
          <p:nvPr/>
        </p:nvSpPr>
        <p:spPr bwMode="auto">
          <a:xfrm>
            <a:off x="8985250" y="5675313"/>
            <a:ext cx="15875" cy="823912"/>
          </a:xfrm>
          <a:prstGeom prst="rect">
            <a:avLst/>
          </a:prstGeom>
          <a:solidFill>
            <a:srgbClr val="000000"/>
          </a:solidFill>
          <a:ln w="9525">
            <a:noFill/>
            <a:miter lim="800000"/>
            <a:headEnd/>
            <a:tailEnd/>
          </a:ln>
        </p:spPr>
        <p:txBody>
          <a:bodyPr/>
          <a:lstStyle/>
          <a:p>
            <a:endParaRPr lang="en-US"/>
          </a:p>
        </p:txBody>
      </p:sp>
      <p:sp>
        <p:nvSpPr>
          <p:cNvPr id="1083" name="Line 64"/>
          <p:cNvSpPr>
            <a:spLocks noChangeShapeType="1"/>
          </p:cNvSpPr>
          <p:nvPr/>
        </p:nvSpPr>
        <p:spPr bwMode="auto">
          <a:xfrm>
            <a:off x="4619625" y="6499225"/>
            <a:ext cx="1588" cy="1588"/>
          </a:xfrm>
          <a:prstGeom prst="line">
            <a:avLst/>
          </a:prstGeom>
          <a:noFill/>
          <a:ln w="0">
            <a:solidFill>
              <a:srgbClr val="C0C0C0"/>
            </a:solidFill>
            <a:round/>
            <a:headEnd/>
            <a:tailEnd/>
          </a:ln>
        </p:spPr>
        <p:txBody>
          <a:bodyPr/>
          <a:lstStyle/>
          <a:p>
            <a:endParaRPr lang="en-US"/>
          </a:p>
        </p:txBody>
      </p:sp>
      <p:sp>
        <p:nvSpPr>
          <p:cNvPr id="1084" name="Rectangle 65"/>
          <p:cNvSpPr>
            <a:spLocks noChangeArrowheads="1"/>
          </p:cNvSpPr>
          <p:nvPr/>
        </p:nvSpPr>
        <p:spPr bwMode="auto">
          <a:xfrm>
            <a:off x="4619625" y="6499225"/>
            <a:ext cx="7938" cy="7938"/>
          </a:xfrm>
          <a:prstGeom prst="rect">
            <a:avLst/>
          </a:prstGeom>
          <a:solidFill>
            <a:srgbClr val="C0C0C0"/>
          </a:solidFill>
          <a:ln w="9525">
            <a:noFill/>
            <a:miter lim="800000"/>
            <a:headEnd/>
            <a:tailEnd/>
          </a:ln>
        </p:spPr>
        <p:txBody>
          <a:bodyPr/>
          <a:lstStyle/>
          <a:p>
            <a:endParaRPr lang="en-US"/>
          </a:p>
        </p:txBody>
      </p:sp>
      <p:sp>
        <p:nvSpPr>
          <p:cNvPr id="1085" name="Line 66"/>
          <p:cNvSpPr>
            <a:spLocks noChangeShapeType="1"/>
          </p:cNvSpPr>
          <p:nvPr/>
        </p:nvSpPr>
        <p:spPr bwMode="auto">
          <a:xfrm>
            <a:off x="5726113" y="6499225"/>
            <a:ext cx="1587" cy="1588"/>
          </a:xfrm>
          <a:prstGeom prst="line">
            <a:avLst/>
          </a:prstGeom>
          <a:noFill/>
          <a:ln w="0">
            <a:solidFill>
              <a:srgbClr val="C0C0C0"/>
            </a:solidFill>
            <a:round/>
            <a:headEnd/>
            <a:tailEnd/>
          </a:ln>
        </p:spPr>
        <p:txBody>
          <a:bodyPr/>
          <a:lstStyle/>
          <a:p>
            <a:endParaRPr lang="en-US"/>
          </a:p>
        </p:txBody>
      </p:sp>
      <p:sp>
        <p:nvSpPr>
          <p:cNvPr id="1086" name="Rectangle 67"/>
          <p:cNvSpPr>
            <a:spLocks noChangeArrowheads="1"/>
          </p:cNvSpPr>
          <p:nvPr/>
        </p:nvSpPr>
        <p:spPr bwMode="auto">
          <a:xfrm>
            <a:off x="5726113" y="6499225"/>
            <a:ext cx="7937" cy="7938"/>
          </a:xfrm>
          <a:prstGeom prst="rect">
            <a:avLst/>
          </a:prstGeom>
          <a:solidFill>
            <a:srgbClr val="C0C0C0"/>
          </a:solidFill>
          <a:ln w="9525">
            <a:noFill/>
            <a:miter lim="800000"/>
            <a:headEnd/>
            <a:tailEnd/>
          </a:ln>
        </p:spPr>
        <p:txBody>
          <a:bodyPr/>
          <a:lstStyle/>
          <a:p>
            <a:endParaRPr lang="en-US"/>
          </a:p>
        </p:txBody>
      </p:sp>
      <p:sp>
        <p:nvSpPr>
          <p:cNvPr id="1087" name="Line 68"/>
          <p:cNvSpPr>
            <a:spLocks noChangeShapeType="1"/>
          </p:cNvSpPr>
          <p:nvPr/>
        </p:nvSpPr>
        <p:spPr bwMode="auto">
          <a:xfrm>
            <a:off x="6423025" y="6499225"/>
            <a:ext cx="1588" cy="1588"/>
          </a:xfrm>
          <a:prstGeom prst="line">
            <a:avLst/>
          </a:prstGeom>
          <a:noFill/>
          <a:ln w="0">
            <a:solidFill>
              <a:srgbClr val="C0C0C0"/>
            </a:solidFill>
            <a:round/>
            <a:headEnd/>
            <a:tailEnd/>
          </a:ln>
        </p:spPr>
        <p:txBody>
          <a:bodyPr/>
          <a:lstStyle/>
          <a:p>
            <a:endParaRPr lang="en-US"/>
          </a:p>
        </p:txBody>
      </p:sp>
      <p:sp>
        <p:nvSpPr>
          <p:cNvPr id="1088" name="Rectangle 69"/>
          <p:cNvSpPr>
            <a:spLocks noChangeArrowheads="1"/>
          </p:cNvSpPr>
          <p:nvPr/>
        </p:nvSpPr>
        <p:spPr bwMode="auto">
          <a:xfrm>
            <a:off x="6423025" y="6499225"/>
            <a:ext cx="9525" cy="7938"/>
          </a:xfrm>
          <a:prstGeom prst="rect">
            <a:avLst/>
          </a:prstGeom>
          <a:solidFill>
            <a:srgbClr val="C0C0C0"/>
          </a:solidFill>
          <a:ln w="9525">
            <a:noFill/>
            <a:miter lim="800000"/>
            <a:headEnd/>
            <a:tailEnd/>
          </a:ln>
        </p:spPr>
        <p:txBody>
          <a:bodyPr/>
          <a:lstStyle/>
          <a:p>
            <a:endParaRPr lang="en-US"/>
          </a:p>
        </p:txBody>
      </p:sp>
      <p:sp>
        <p:nvSpPr>
          <p:cNvPr id="1089" name="Line 70"/>
          <p:cNvSpPr>
            <a:spLocks noChangeShapeType="1"/>
          </p:cNvSpPr>
          <p:nvPr/>
        </p:nvSpPr>
        <p:spPr bwMode="auto">
          <a:xfrm>
            <a:off x="7121525" y="6499225"/>
            <a:ext cx="1588" cy="1588"/>
          </a:xfrm>
          <a:prstGeom prst="line">
            <a:avLst/>
          </a:prstGeom>
          <a:noFill/>
          <a:ln w="0">
            <a:solidFill>
              <a:srgbClr val="C0C0C0"/>
            </a:solidFill>
            <a:round/>
            <a:headEnd/>
            <a:tailEnd/>
          </a:ln>
        </p:spPr>
        <p:txBody>
          <a:bodyPr/>
          <a:lstStyle/>
          <a:p>
            <a:endParaRPr lang="en-US"/>
          </a:p>
        </p:txBody>
      </p:sp>
      <p:sp>
        <p:nvSpPr>
          <p:cNvPr id="1090" name="Rectangle 71"/>
          <p:cNvSpPr>
            <a:spLocks noChangeArrowheads="1"/>
          </p:cNvSpPr>
          <p:nvPr/>
        </p:nvSpPr>
        <p:spPr bwMode="auto">
          <a:xfrm>
            <a:off x="7121525" y="6499225"/>
            <a:ext cx="9525" cy="7938"/>
          </a:xfrm>
          <a:prstGeom prst="rect">
            <a:avLst/>
          </a:prstGeom>
          <a:solidFill>
            <a:srgbClr val="C0C0C0"/>
          </a:solidFill>
          <a:ln w="9525">
            <a:noFill/>
            <a:miter lim="800000"/>
            <a:headEnd/>
            <a:tailEnd/>
          </a:ln>
        </p:spPr>
        <p:txBody>
          <a:bodyPr/>
          <a:lstStyle/>
          <a:p>
            <a:endParaRPr lang="en-US"/>
          </a:p>
        </p:txBody>
      </p:sp>
      <p:sp>
        <p:nvSpPr>
          <p:cNvPr id="1091" name="Line 72"/>
          <p:cNvSpPr>
            <a:spLocks noChangeShapeType="1"/>
          </p:cNvSpPr>
          <p:nvPr/>
        </p:nvSpPr>
        <p:spPr bwMode="auto">
          <a:xfrm>
            <a:off x="8485188" y="6499225"/>
            <a:ext cx="1587" cy="1588"/>
          </a:xfrm>
          <a:prstGeom prst="line">
            <a:avLst/>
          </a:prstGeom>
          <a:noFill/>
          <a:ln w="0">
            <a:solidFill>
              <a:srgbClr val="C0C0C0"/>
            </a:solidFill>
            <a:round/>
            <a:headEnd/>
            <a:tailEnd/>
          </a:ln>
        </p:spPr>
        <p:txBody>
          <a:bodyPr/>
          <a:lstStyle/>
          <a:p>
            <a:endParaRPr lang="en-US"/>
          </a:p>
        </p:txBody>
      </p:sp>
      <p:sp>
        <p:nvSpPr>
          <p:cNvPr id="1092" name="Rectangle 73"/>
          <p:cNvSpPr>
            <a:spLocks noChangeArrowheads="1"/>
          </p:cNvSpPr>
          <p:nvPr/>
        </p:nvSpPr>
        <p:spPr bwMode="auto">
          <a:xfrm>
            <a:off x="8485188" y="6499225"/>
            <a:ext cx="9525" cy="7938"/>
          </a:xfrm>
          <a:prstGeom prst="rect">
            <a:avLst/>
          </a:prstGeom>
          <a:solidFill>
            <a:srgbClr val="C0C0C0"/>
          </a:solidFill>
          <a:ln w="9525">
            <a:noFill/>
            <a:miter lim="800000"/>
            <a:headEnd/>
            <a:tailEnd/>
          </a:ln>
        </p:spPr>
        <p:txBody>
          <a:bodyPr/>
          <a:lstStyle/>
          <a:p>
            <a:endParaRPr lang="en-US"/>
          </a:p>
        </p:txBody>
      </p:sp>
      <p:sp>
        <p:nvSpPr>
          <p:cNvPr id="1093" name="Line 74"/>
          <p:cNvSpPr>
            <a:spLocks noChangeShapeType="1"/>
          </p:cNvSpPr>
          <p:nvPr/>
        </p:nvSpPr>
        <p:spPr bwMode="auto">
          <a:xfrm>
            <a:off x="8993188" y="6499225"/>
            <a:ext cx="1587" cy="1588"/>
          </a:xfrm>
          <a:prstGeom prst="line">
            <a:avLst/>
          </a:prstGeom>
          <a:noFill/>
          <a:ln w="0">
            <a:solidFill>
              <a:srgbClr val="C0C0C0"/>
            </a:solidFill>
            <a:round/>
            <a:headEnd/>
            <a:tailEnd/>
          </a:ln>
        </p:spPr>
        <p:txBody>
          <a:bodyPr/>
          <a:lstStyle/>
          <a:p>
            <a:endParaRPr lang="en-US"/>
          </a:p>
        </p:txBody>
      </p:sp>
      <p:sp>
        <p:nvSpPr>
          <p:cNvPr id="1094" name="Rectangle 75"/>
          <p:cNvSpPr>
            <a:spLocks noChangeArrowheads="1"/>
          </p:cNvSpPr>
          <p:nvPr/>
        </p:nvSpPr>
        <p:spPr bwMode="auto">
          <a:xfrm>
            <a:off x="8993188" y="6499225"/>
            <a:ext cx="7937" cy="7938"/>
          </a:xfrm>
          <a:prstGeom prst="rect">
            <a:avLst/>
          </a:prstGeom>
          <a:solidFill>
            <a:srgbClr val="C0C0C0"/>
          </a:solidFill>
          <a:ln w="9525">
            <a:noFill/>
            <a:miter lim="800000"/>
            <a:headEnd/>
            <a:tailEnd/>
          </a:ln>
        </p:spPr>
        <p:txBody>
          <a:bodyPr/>
          <a:lstStyle/>
          <a:p>
            <a:endParaRPr lang="en-US"/>
          </a:p>
        </p:txBody>
      </p:sp>
      <p:sp>
        <p:nvSpPr>
          <p:cNvPr id="1095" name="Line 76"/>
          <p:cNvSpPr>
            <a:spLocks noChangeShapeType="1"/>
          </p:cNvSpPr>
          <p:nvPr/>
        </p:nvSpPr>
        <p:spPr bwMode="auto">
          <a:xfrm>
            <a:off x="9001125" y="5667375"/>
            <a:ext cx="1588" cy="1588"/>
          </a:xfrm>
          <a:prstGeom prst="line">
            <a:avLst/>
          </a:prstGeom>
          <a:noFill/>
          <a:ln w="0">
            <a:solidFill>
              <a:srgbClr val="C0C0C0"/>
            </a:solidFill>
            <a:round/>
            <a:headEnd/>
            <a:tailEnd/>
          </a:ln>
        </p:spPr>
        <p:txBody>
          <a:bodyPr/>
          <a:lstStyle/>
          <a:p>
            <a:endParaRPr lang="en-US"/>
          </a:p>
        </p:txBody>
      </p:sp>
      <p:sp>
        <p:nvSpPr>
          <p:cNvPr id="1096" name="Rectangle 77"/>
          <p:cNvSpPr>
            <a:spLocks noChangeArrowheads="1"/>
          </p:cNvSpPr>
          <p:nvPr/>
        </p:nvSpPr>
        <p:spPr bwMode="auto">
          <a:xfrm>
            <a:off x="9001125" y="5667375"/>
            <a:ext cx="7938" cy="7938"/>
          </a:xfrm>
          <a:prstGeom prst="rect">
            <a:avLst/>
          </a:prstGeom>
          <a:solidFill>
            <a:srgbClr val="C0C0C0"/>
          </a:solidFill>
          <a:ln w="9525">
            <a:noFill/>
            <a:miter lim="800000"/>
            <a:headEnd/>
            <a:tailEnd/>
          </a:ln>
        </p:spPr>
        <p:txBody>
          <a:bodyPr/>
          <a:lstStyle/>
          <a:p>
            <a:endParaRPr lang="en-US"/>
          </a:p>
        </p:txBody>
      </p:sp>
      <p:sp>
        <p:nvSpPr>
          <p:cNvPr id="1097" name="Line 78"/>
          <p:cNvSpPr>
            <a:spLocks noChangeShapeType="1"/>
          </p:cNvSpPr>
          <p:nvPr/>
        </p:nvSpPr>
        <p:spPr bwMode="auto">
          <a:xfrm>
            <a:off x="9001125" y="5842000"/>
            <a:ext cx="1588" cy="1588"/>
          </a:xfrm>
          <a:prstGeom prst="line">
            <a:avLst/>
          </a:prstGeom>
          <a:noFill/>
          <a:ln w="0">
            <a:solidFill>
              <a:srgbClr val="C0C0C0"/>
            </a:solidFill>
            <a:round/>
            <a:headEnd/>
            <a:tailEnd/>
          </a:ln>
        </p:spPr>
        <p:txBody>
          <a:bodyPr/>
          <a:lstStyle/>
          <a:p>
            <a:endParaRPr lang="en-US"/>
          </a:p>
        </p:txBody>
      </p:sp>
      <p:sp>
        <p:nvSpPr>
          <p:cNvPr id="1098" name="Rectangle 79"/>
          <p:cNvSpPr>
            <a:spLocks noChangeArrowheads="1"/>
          </p:cNvSpPr>
          <p:nvPr/>
        </p:nvSpPr>
        <p:spPr bwMode="auto">
          <a:xfrm>
            <a:off x="9001125" y="5842000"/>
            <a:ext cx="7938" cy="7938"/>
          </a:xfrm>
          <a:prstGeom prst="rect">
            <a:avLst/>
          </a:prstGeom>
          <a:solidFill>
            <a:srgbClr val="C0C0C0"/>
          </a:solidFill>
          <a:ln w="9525">
            <a:noFill/>
            <a:miter lim="800000"/>
            <a:headEnd/>
            <a:tailEnd/>
          </a:ln>
        </p:spPr>
        <p:txBody>
          <a:bodyPr/>
          <a:lstStyle/>
          <a:p>
            <a:endParaRPr lang="en-US"/>
          </a:p>
        </p:txBody>
      </p:sp>
      <p:sp>
        <p:nvSpPr>
          <p:cNvPr id="1099" name="Line 80"/>
          <p:cNvSpPr>
            <a:spLocks noChangeShapeType="1"/>
          </p:cNvSpPr>
          <p:nvPr/>
        </p:nvSpPr>
        <p:spPr bwMode="auto">
          <a:xfrm>
            <a:off x="9001125" y="6008688"/>
            <a:ext cx="1588" cy="1587"/>
          </a:xfrm>
          <a:prstGeom prst="line">
            <a:avLst/>
          </a:prstGeom>
          <a:noFill/>
          <a:ln w="0">
            <a:solidFill>
              <a:srgbClr val="C0C0C0"/>
            </a:solidFill>
            <a:round/>
            <a:headEnd/>
            <a:tailEnd/>
          </a:ln>
        </p:spPr>
        <p:txBody>
          <a:bodyPr/>
          <a:lstStyle/>
          <a:p>
            <a:endParaRPr lang="en-US"/>
          </a:p>
        </p:txBody>
      </p:sp>
      <p:sp>
        <p:nvSpPr>
          <p:cNvPr id="1100" name="Rectangle 81"/>
          <p:cNvSpPr>
            <a:spLocks noChangeArrowheads="1"/>
          </p:cNvSpPr>
          <p:nvPr/>
        </p:nvSpPr>
        <p:spPr bwMode="auto">
          <a:xfrm>
            <a:off x="9001125" y="6008688"/>
            <a:ext cx="7938" cy="7937"/>
          </a:xfrm>
          <a:prstGeom prst="rect">
            <a:avLst/>
          </a:prstGeom>
          <a:solidFill>
            <a:srgbClr val="C0C0C0"/>
          </a:solidFill>
          <a:ln w="9525">
            <a:noFill/>
            <a:miter lim="800000"/>
            <a:headEnd/>
            <a:tailEnd/>
          </a:ln>
        </p:spPr>
        <p:txBody>
          <a:bodyPr/>
          <a:lstStyle/>
          <a:p>
            <a:endParaRPr lang="en-US"/>
          </a:p>
        </p:txBody>
      </p:sp>
      <p:sp>
        <p:nvSpPr>
          <p:cNvPr id="1101" name="Line 82"/>
          <p:cNvSpPr>
            <a:spLocks noChangeShapeType="1"/>
          </p:cNvSpPr>
          <p:nvPr/>
        </p:nvSpPr>
        <p:spPr bwMode="auto">
          <a:xfrm>
            <a:off x="9001125" y="6165850"/>
            <a:ext cx="1588" cy="1588"/>
          </a:xfrm>
          <a:prstGeom prst="line">
            <a:avLst/>
          </a:prstGeom>
          <a:noFill/>
          <a:ln w="0">
            <a:solidFill>
              <a:srgbClr val="C0C0C0"/>
            </a:solidFill>
            <a:round/>
            <a:headEnd/>
            <a:tailEnd/>
          </a:ln>
        </p:spPr>
        <p:txBody>
          <a:bodyPr/>
          <a:lstStyle/>
          <a:p>
            <a:endParaRPr lang="en-US"/>
          </a:p>
        </p:txBody>
      </p:sp>
      <p:sp>
        <p:nvSpPr>
          <p:cNvPr id="1102" name="Rectangle 83"/>
          <p:cNvSpPr>
            <a:spLocks noChangeArrowheads="1"/>
          </p:cNvSpPr>
          <p:nvPr/>
        </p:nvSpPr>
        <p:spPr bwMode="auto">
          <a:xfrm>
            <a:off x="9001125" y="6165850"/>
            <a:ext cx="7938" cy="9525"/>
          </a:xfrm>
          <a:prstGeom prst="rect">
            <a:avLst/>
          </a:prstGeom>
          <a:solidFill>
            <a:srgbClr val="C0C0C0"/>
          </a:solidFill>
          <a:ln w="9525">
            <a:noFill/>
            <a:miter lim="800000"/>
            <a:headEnd/>
            <a:tailEnd/>
          </a:ln>
        </p:spPr>
        <p:txBody>
          <a:bodyPr/>
          <a:lstStyle/>
          <a:p>
            <a:endParaRPr lang="en-US"/>
          </a:p>
        </p:txBody>
      </p:sp>
      <p:sp>
        <p:nvSpPr>
          <p:cNvPr id="1103" name="Line 84"/>
          <p:cNvSpPr>
            <a:spLocks noChangeShapeType="1"/>
          </p:cNvSpPr>
          <p:nvPr/>
        </p:nvSpPr>
        <p:spPr bwMode="auto">
          <a:xfrm>
            <a:off x="9001125" y="6324600"/>
            <a:ext cx="1588" cy="1588"/>
          </a:xfrm>
          <a:prstGeom prst="line">
            <a:avLst/>
          </a:prstGeom>
          <a:noFill/>
          <a:ln w="0">
            <a:solidFill>
              <a:srgbClr val="C0C0C0"/>
            </a:solidFill>
            <a:round/>
            <a:headEnd/>
            <a:tailEnd/>
          </a:ln>
        </p:spPr>
        <p:txBody>
          <a:bodyPr/>
          <a:lstStyle/>
          <a:p>
            <a:endParaRPr lang="en-US"/>
          </a:p>
        </p:txBody>
      </p:sp>
      <p:sp>
        <p:nvSpPr>
          <p:cNvPr id="1104" name="Rectangle 85"/>
          <p:cNvSpPr>
            <a:spLocks noChangeArrowheads="1"/>
          </p:cNvSpPr>
          <p:nvPr/>
        </p:nvSpPr>
        <p:spPr bwMode="auto">
          <a:xfrm>
            <a:off x="9001125" y="6324600"/>
            <a:ext cx="7938" cy="7938"/>
          </a:xfrm>
          <a:prstGeom prst="rect">
            <a:avLst/>
          </a:prstGeom>
          <a:solidFill>
            <a:srgbClr val="C0C0C0"/>
          </a:solidFill>
          <a:ln w="9525">
            <a:noFill/>
            <a:miter lim="800000"/>
            <a:headEnd/>
            <a:tailEnd/>
          </a:ln>
        </p:spPr>
        <p:txBody>
          <a:bodyPr/>
          <a:lstStyle/>
          <a:p>
            <a:endParaRPr lang="en-US"/>
          </a:p>
        </p:txBody>
      </p:sp>
      <p:sp>
        <p:nvSpPr>
          <p:cNvPr id="1105" name="Line 86"/>
          <p:cNvSpPr>
            <a:spLocks noChangeShapeType="1"/>
          </p:cNvSpPr>
          <p:nvPr/>
        </p:nvSpPr>
        <p:spPr bwMode="auto">
          <a:xfrm>
            <a:off x="9001125" y="6491288"/>
            <a:ext cx="1588" cy="1587"/>
          </a:xfrm>
          <a:prstGeom prst="line">
            <a:avLst/>
          </a:prstGeom>
          <a:noFill/>
          <a:ln w="0">
            <a:solidFill>
              <a:srgbClr val="C0C0C0"/>
            </a:solidFill>
            <a:round/>
            <a:headEnd/>
            <a:tailEnd/>
          </a:ln>
        </p:spPr>
        <p:txBody>
          <a:bodyPr/>
          <a:lstStyle/>
          <a:p>
            <a:endParaRPr lang="en-US"/>
          </a:p>
        </p:txBody>
      </p:sp>
      <p:sp>
        <p:nvSpPr>
          <p:cNvPr id="1106" name="Rectangle 87"/>
          <p:cNvSpPr>
            <a:spLocks noChangeArrowheads="1"/>
          </p:cNvSpPr>
          <p:nvPr/>
        </p:nvSpPr>
        <p:spPr bwMode="auto">
          <a:xfrm>
            <a:off x="9001125" y="6491288"/>
            <a:ext cx="7938" cy="7937"/>
          </a:xfrm>
          <a:prstGeom prst="rect">
            <a:avLst/>
          </a:prstGeom>
          <a:solidFill>
            <a:srgbClr val="C0C0C0"/>
          </a:solidFill>
          <a:ln w="9525">
            <a:noFill/>
            <a:miter lim="800000"/>
            <a:headEnd/>
            <a:tailEnd/>
          </a:ln>
        </p:spPr>
        <p:txBody>
          <a:bodyPr/>
          <a:lstStyle/>
          <a:p>
            <a:endParaRPr lang="en-US"/>
          </a:p>
        </p:txBody>
      </p:sp>
      <p:sp>
        <p:nvSpPr>
          <p:cNvPr id="1107" name="Rectangle 91"/>
          <p:cNvSpPr>
            <a:spLocks noGrp="1" noChangeArrowheads="1"/>
          </p:cNvSpPr>
          <p:nvPr>
            <p:ph type="title"/>
          </p:nvPr>
        </p:nvSpPr>
        <p:spPr/>
        <p:txBody>
          <a:bodyPr/>
          <a:lstStyle/>
          <a:p>
            <a:pPr eaLnBrk="1" hangingPunct="1"/>
            <a:r>
              <a:rPr lang="en-US" smtClean="0"/>
              <a:t>Structured Contracts </a:t>
            </a:r>
            <a:br>
              <a:rPr lang="en-US" smtClean="0"/>
            </a:br>
            <a:r>
              <a:rPr lang="en-US" smtClean="0"/>
              <a:t>	Mini-Case 7: Bose 301SE</a:t>
            </a:r>
          </a:p>
        </p:txBody>
      </p:sp>
    </p:spTree>
    <p:custDataLst>
      <p:tags r:id="rId2"/>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i="1" smtClean="0"/>
              <a:t>Structured contracts at Bose mini-case</a:t>
            </a:r>
            <a:r>
              <a:rPr lang="en-US" smtClean="0"/>
              <a:t>:</a:t>
            </a:r>
            <a:br>
              <a:rPr lang="en-US" smtClean="0"/>
            </a:br>
            <a:r>
              <a:rPr lang="en-US" smtClean="0"/>
              <a:t>	The supplier’s perspective</a:t>
            </a:r>
          </a:p>
        </p:txBody>
      </p:sp>
      <p:sp>
        <p:nvSpPr>
          <p:cNvPr id="35843" name="Rectangle 3"/>
          <p:cNvSpPr>
            <a:spLocks noGrp="1" noChangeArrowheads="1"/>
          </p:cNvSpPr>
          <p:nvPr>
            <p:ph idx="1"/>
          </p:nvPr>
        </p:nvSpPr>
        <p:spPr/>
        <p:txBody>
          <a:bodyPr/>
          <a:lstStyle/>
          <a:p>
            <a:pPr eaLnBrk="1" hangingPunct="1">
              <a:buFont typeface="Wingdings" pitchFamily="2" charset="2"/>
              <a:buNone/>
            </a:pPr>
            <a:r>
              <a:rPr lang="en-US" smtClean="0"/>
              <a:t>	Contract:	Price-only			Buy-Back</a:t>
            </a:r>
          </a:p>
          <a:p>
            <a:pPr eaLnBrk="1" hangingPunct="1"/>
            <a:endParaRPr lang="en-US" smtClean="0"/>
          </a:p>
          <a:p>
            <a:pPr eaLnBrk="1" hangingPunct="1"/>
            <a:r>
              <a:rPr lang="en-US" smtClean="0"/>
              <a:t>Profit:</a:t>
            </a:r>
          </a:p>
          <a:p>
            <a:pPr eaLnBrk="1" hangingPunct="1"/>
            <a:endParaRPr lang="en-US" smtClean="0"/>
          </a:p>
          <a:p>
            <a:pPr eaLnBrk="1" hangingPunct="1"/>
            <a:endParaRPr lang="en-US" smtClean="0"/>
          </a:p>
          <a:p>
            <a:pPr eaLnBrk="1" hangingPunct="1"/>
            <a:r>
              <a:rPr lang="en-US" smtClean="0"/>
              <a:t>Risk:</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i="1" smtClean="0"/>
              <a:t>Structured contracts at Bose mini-case</a:t>
            </a:r>
            <a:r>
              <a:rPr lang="en-US" smtClean="0"/>
              <a:t>:</a:t>
            </a:r>
            <a:br>
              <a:rPr lang="en-US" smtClean="0"/>
            </a:br>
            <a:r>
              <a:rPr lang="en-US" smtClean="0"/>
              <a:t>	The buyer’s perspective</a:t>
            </a:r>
          </a:p>
        </p:txBody>
      </p:sp>
      <p:sp>
        <p:nvSpPr>
          <p:cNvPr id="36867" name="Content Placeholder 3"/>
          <p:cNvSpPr>
            <a:spLocks noGrp="1"/>
          </p:cNvSpPr>
          <p:nvPr>
            <p:ph idx="1"/>
          </p:nvPr>
        </p:nvSpPr>
        <p:spPr/>
        <p:txBody>
          <a:bodyPr/>
          <a:lstStyle/>
          <a:p>
            <a:endParaRPr lang="en-US" smtClean="0"/>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eaLnBrk="1" hangingPunct="1"/>
            <a:r>
              <a:rPr lang="en-US" smtClean="0">
                <a:latin typeface="Albertus Extra Bold" pitchFamily="34" charset="0"/>
              </a:rPr>
              <a:t>Can Structured Contracts</a:t>
            </a:r>
            <a:r>
              <a:rPr lang="en-US" smtClean="0"/>
              <a:t> achieve Win-Win?</a:t>
            </a:r>
            <a:br>
              <a:rPr lang="en-US" smtClean="0"/>
            </a:br>
            <a:r>
              <a:rPr lang="en-US" smtClean="0"/>
              <a:t>	</a:t>
            </a:r>
            <a:r>
              <a:rPr lang="en-US" i="1" smtClean="0"/>
              <a:t>Bose 301SE: Profits for two given contracts</a:t>
            </a:r>
          </a:p>
        </p:txBody>
      </p:sp>
      <p:sp>
        <p:nvSpPr>
          <p:cNvPr id="2053" name="AutoShape 3"/>
          <p:cNvSpPr>
            <a:spLocks/>
          </p:cNvSpPr>
          <p:nvPr/>
        </p:nvSpPr>
        <p:spPr bwMode="auto">
          <a:xfrm>
            <a:off x="2535238" y="3387725"/>
            <a:ext cx="136525" cy="1211263"/>
          </a:xfrm>
          <a:prstGeom prst="leftBrace">
            <a:avLst>
              <a:gd name="adj1" fmla="val 73934"/>
              <a:gd name="adj2" fmla="val 50000"/>
            </a:avLst>
          </a:prstGeom>
          <a:noFill/>
          <a:ln w="9525">
            <a:solidFill>
              <a:schemeClr val="tx1"/>
            </a:solidFill>
            <a:round/>
            <a:headEnd/>
            <a:tailEnd/>
          </a:ln>
        </p:spPr>
        <p:txBody>
          <a:bodyPr wrap="none" anchor="ctr"/>
          <a:lstStyle/>
          <a:p>
            <a:endParaRPr lang="en-US"/>
          </a:p>
        </p:txBody>
      </p:sp>
      <p:sp>
        <p:nvSpPr>
          <p:cNvPr id="2054" name="AutoShape 4"/>
          <p:cNvSpPr>
            <a:spLocks/>
          </p:cNvSpPr>
          <p:nvPr/>
        </p:nvSpPr>
        <p:spPr bwMode="auto">
          <a:xfrm>
            <a:off x="2519363" y="4716463"/>
            <a:ext cx="123825" cy="1501775"/>
          </a:xfrm>
          <a:prstGeom prst="leftBrace">
            <a:avLst>
              <a:gd name="adj1" fmla="val 101068"/>
              <a:gd name="adj2" fmla="val 50000"/>
            </a:avLst>
          </a:prstGeom>
          <a:noFill/>
          <a:ln w="9525">
            <a:solidFill>
              <a:schemeClr val="tx1"/>
            </a:solidFill>
            <a:round/>
            <a:headEnd/>
            <a:tailEnd/>
          </a:ln>
        </p:spPr>
        <p:txBody>
          <a:bodyPr wrap="none" anchor="ctr"/>
          <a:lstStyle/>
          <a:p>
            <a:endParaRPr lang="en-US"/>
          </a:p>
        </p:txBody>
      </p:sp>
      <p:sp>
        <p:nvSpPr>
          <p:cNvPr id="2055" name="Text Box 5"/>
          <p:cNvSpPr txBox="1">
            <a:spLocks noChangeArrowheads="1"/>
          </p:cNvSpPr>
          <p:nvPr/>
        </p:nvSpPr>
        <p:spPr bwMode="auto">
          <a:xfrm>
            <a:off x="450850" y="3797300"/>
            <a:ext cx="2057400" cy="366713"/>
          </a:xfrm>
          <a:prstGeom prst="rect">
            <a:avLst/>
          </a:prstGeom>
          <a:noFill/>
          <a:ln w="9525">
            <a:noFill/>
            <a:miter lim="800000"/>
            <a:headEnd/>
            <a:tailEnd/>
          </a:ln>
        </p:spPr>
        <p:txBody>
          <a:bodyPr wrap="none">
            <a:spAutoFit/>
          </a:bodyPr>
          <a:lstStyle/>
          <a:p>
            <a:pPr eaLnBrk="0" hangingPunct="0"/>
            <a:r>
              <a:rPr lang="en-US" sz="1800"/>
              <a:t>Price-only contract</a:t>
            </a:r>
          </a:p>
        </p:txBody>
      </p:sp>
      <p:sp>
        <p:nvSpPr>
          <p:cNvPr id="2056" name="Text Box 6"/>
          <p:cNvSpPr txBox="1">
            <a:spLocks noChangeArrowheads="1"/>
          </p:cNvSpPr>
          <p:nvPr/>
        </p:nvSpPr>
        <p:spPr bwMode="auto">
          <a:xfrm>
            <a:off x="431800" y="5268913"/>
            <a:ext cx="2019300" cy="366712"/>
          </a:xfrm>
          <a:prstGeom prst="rect">
            <a:avLst/>
          </a:prstGeom>
          <a:noFill/>
          <a:ln w="9525">
            <a:noFill/>
            <a:miter lim="800000"/>
            <a:headEnd/>
            <a:tailEnd/>
          </a:ln>
        </p:spPr>
        <p:txBody>
          <a:bodyPr wrap="none">
            <a:spAutoFit/>
          </a:bodyPr>
          <a:lstStyle/>
          <a:p>
            <a:pPr eaLnBrk="0" hangingPunct="0"/>
            <a:r>
              <a:rPr lang="en-US" sz="1800"/>
              <a:t>Buy-Back contract</a:t>
            </a:r>
          </a:p>
        </p:txBody>
      </p:sp>
      <p:graphicFrame>
        <p:nvGraphicFramePr>
          <p:cNvPr id="2050" name="Object 7"/>
          <p:cNvGraphicFramePr>
            <a:graphicFrameLocks noChangeAspect="1"/>
          </p:cNvGraphicFramePr>
          <p:nvPr/>
        </p:nvGraphicFramePr>
        <p:xfrm>
          <a:off x="87313" y="1252538"/>
          <a:ext cx="8969375" cy="1779587"/>
        </p:xfrm>
        <a:graphic>
          <a:graphicData uri="http://schemas.openxmlformats.org/presentationml/2006/ole">
            <p:oleObj spid="_x0000_s2050" name="Worksheet" r:id="rId5" imgW="8958240" imgH="1775520" progId="Excel.Sheet.8">
              <p:embed/>
            </p:oleObj>
          </a:graphicData>
        </a:graphic>
      </p:graphicFrame>
      <p:graphicFrame>
        <p:nvGraphicFramePr>
          <p:cNvPr id="2051" name="Object 8"/>
          <p:cNvGraphicFramePr>
            <a:graphicFrameLocks noChangeAspect="1"/>
          </p:cNvGraphicFramePr>
          <p:nvPr/>
        </p:nvGraphicFramePr>
        <p:xfrm>
          <a:off x="2698750" y="3011488"/>
          <a:ext cx="6351588" cy="3267075"/>
        </p:xfrm>
        <a:graphic>
          <a:graphicData uri="http://schemas.openxmlformats.org/presentationml/2006/ole">
            <p:oleObj spid="_x0000_s2051" name="Worksheet" r:id="rId6" imgW="6343200" imgH="3260520" progId="Excel.Sheet.8">
              <p:embed/>
            </p:oleObj>
          </a:graphicData>
        </a:graphic>
      </p:graphicFrame>
    </p:spTree>
    <p:custDataLst>
      <p:tags r:id="rId2"/>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88"/>
          <p:cNvSpPr>
            <a:spLocks noGrp="1" noChangeArrowheads="1"/>
          </p:cNvSpPr>
          <p:nvPr>
            <p:ph type="title"/>
          </p:nvPr>
        </p:nvSpPr>
        <p:spPr/>
        <p:txBody>
          <a:bodyPr/>
          <a:lstStyle/>
          <a:p>
            <a:pPr eaLnBrk="1" hangingPunct="1"/>
            <a:r>
              <a:rPr lang="en-US" smtClean="0"/>
              <a:t>Structured Contracts: Win-Win and Risk</a:t>
            </a:r>
            <a:br>
              <a:rPr lang="en-US" smtClean="0"/>
            </a:br>
            <a:r>
              <a:rPr lang="en-US" smtClean="0"/>
              <a:t>Risk-Return trade-offs as function of buy-back prices</a:t>
            </a:r>
          </a:p>
        </p:txBody>
      </p:sp>
      <p:grpSp>
        <p:nvGrpSpPr>
          <p:cNvPr id="37891" name="Group 186"/>
          <p:cNvGrpSpPr>
            <a:grpSpLocks/>
          </p:cNvGrpSpPr>
          <p:nvPr/>
        </p:nvGrpSpPr>
        <p:grpSpPr bwMode="auto">
          <a:xfrm>
            <a:off x="225425" y="1239838"/>
            <a:ext cx="8510588" cy="5149850"/>
            <a:chOff x="394" y="781"/>
            <a:chExt cx="4887" cy="2963"/>
          </a:xfrm>
        </p:grpSpPr>
        <p:grpSp>
          <p:nvGrpSpPr>
            <p:cNvPr id="37893" name="Group 3"/>
            <p:cNvGrpSpPr>
              <a:grpSpLocks/>
            </p:cNvGrpSpPr>
            <p:nvPr/>
          </p:nvGrpSpPr>
          <p:grpSpPr bwMode="auto">
            <a:xfrm>
              <a:off x="394" y="781"/>
              <a:ext cx="4887" cy="2963"/>
              <a:chOff x="394" y="781"/>
              <a:chExt cx="4887" cy="2963"/>
            </a:xfrm>
          </p:grpSpPr>
          <p:sp>
            <p:nvSpPr>
              <p:cNvPr id="43092" name="Rectangle 4"/>
              <p:cNvSpPr>
                <a:spLocks noChangeArrowheads="1"/>
              </p:cNvSpPr>
              <p:nvPr/>
            </p:nvSpPr>
            <p:spPr bwMode="auto">
              <a:xfrm>
                <a:off x="965" y="853"/>
                <a:ext cx="4253" cy="2489"/>
              </a:xfrm>
              <a:prstGeom prst="rect">
                <a:avLst/>
              </a:prstGeom>
              <a:solidFill>
                <a:schemeClr val="accent2">
                  <a:lumMod val="20000"/>
                  <a:lumOff val="80000"/>
                </a:schemeClr>
              </a:solidFill>
              <a:ln w="9525">
                <a:noFill/>
                <a:miter lim="800000"/>
                <a:headEnd/>
                <a:tailEnd/>
              </a:ln>
            </p:spPr>
            <p:txBody>
              <a:bodyPr/>
              <a:lstStyle/>
              <a:p>
                <a:pPr>
                  <a:defRPr/>
                </a:pPr>
                <a:endParaRPr lang="en-US"/>
              </a:p>
            </p:txBody>
          </p:sp>
          <p:sp>
            <p:nvSpPr>
              <p:cNvPr id="37973" name="Line 5"/>
              <p:cNvSpPr>
                <a:spLocks noChangeShapeType="1"/>
              </p:cNvSpPr>
              <p:nvPr/>
            </p:nvSpPr>
            <p:spPr bwMode="auto">
              <a:xfrm>
                <a:off x="965" y="2927"/>
                <a:ext cx="4249" cy="1"/>
              </a:xfrm>
              <a:prstGeom prst="line">
                <a:avLst/>
              </a:prstGeom>
              <a:noFill/>
              <a:ln w="0">
                <a:solidFill>
                  <a:srgbClr val="000000"/>
                </a:solidFill>
                <a:prstDash val="dash"/>
                <a:round/>
                <a:headEnd/>
                <a:tailEnd/>
              </a:ln>
            </p:spPr>
            <p:txBody>
              <a:bodyPr/>
              <a:lstStyle/>
              <a:p>
                <a:endParaRPr lang="en-US"/>
              </a:p>
            </p:txBody>
          </p:sp>
          <p:sp>
            <p:nvSpPr>
              <p:cNvPr id="37974" name="Line 6"/>
              <p:cNvSpPr>
                <a:spLocks noChangeShapeType="1"/>
              </p:cNvSpPr>
              <p:nvPr/>
            </p:nvSpPr>
            <p:spPr bwMode="auto">
              <a:xfrm>
                <a:off x="965" y="2512"/>
                <a:ext cx="4249" cy="1"/>
              </a:xfrm>
              <a:prstGeom prst="line">
                <a:avLst/>
              </a:prstGeom>
              <a:noFill/>
              <a:ln w="0">
                <a:solidFill>
                  <a:srgbClr val="000000"/>
                </a:solidFill>
                <a:prstDash val="dash"/>
                <a:round/>
                <a:headEnd/>
                <a:tailEnd/>
              </a:ln>
            </p:spPr>
            <p:txBody>
              <a:bodyPr/>
              <a:lstStyle/>
              <a:p>
                <a:endParaRPr lang="en-US"/>
              </a:p>
            </p:txBody>
          </p:sp>
          <p:sp>
            <p:nvSpPr>
              <p:cNvPr id="37975" name="Line 7"/>
              <p:cNvSpPr>
                <a:spLocks noChangeShapeType="1"/>
              </p:cNvSpPr>
              <p:nvPr/>
            </p:nvSpPr>
            <p:spPr bwMode="auto">
              <a:xfrm>
                <a:off x="965" y="2097"/>
                <a:ext cx="4249" cy="1"/>
              </a:xfrm>
              <a:prstGeom prst="line">
                <a:avLst/>
              </a:prstGeom>
              <a:noFill/>
              <a:ln w="0">
                <a:solidFill>
                  <a:srgbClr val="000000"/>
                </a:solidFill>
                <a:prstDash val="dash"/>
                <a:round/>
                <a:headEnd/>
                <a:tailEnd/>
              </a:ln>
            </p:spPr>
            <p:txBody>
              <a:bodyPr/>
              <a:lstStyle/>
              <a:p>
                <a:endParaRPr lang="en-US"/>
              </a:p>
            </p:txBody>
          </p:sp>
          <p:sp>
            <p:nvSpPr>
              <p:cNvPr id="37976" name="Line 8"/>
              <p:cNvSpPr>
                <a:spLocks noChangeShapeType="1"/>
              </p:cNvSpPr>
              <p:nvPr/>
            </p:nvSpPr>
            <p:spPr bwMode="auto">
              <a:xfrm>
                <a:off x="965" y="1683"/>
                <a:ext cx="4249" cy="1"/>
              </a:xfrm>
              <a:prstGeom prst="line">
                <a:avLst/>
              </a:prstGeom>
              <a:noFill/>
              <a:ln w="0">
                <a:solidFill>
                  <a:srgbClr val="000000"/>
                </a:solidFill>
                <a:prstDash val="dash"/>
                <a:round/>
                <a:headEnd/>
                <a:tailEnd/>
              </a:ln>
            </p:spPr>
            <p:txBody>
              <a:bodyPr/>
              <a:lstStyle/>
              <a:p>
                <a:endParaRPr lang="en-US"/>
              </a:p>
            </p:txBody>
          </p:sp>
          <p:sp>
            <p:nvSpPr>
              <p:cNvPr id="37977" name="Line 9"/>
              <p:cNvSpPr>
                <a:spLocks noChangeShapeType="1"/>
              </p:cNvSpPr>
              <p:nvPr/>
            </p:nvSpPr>
            <p:spPr bwMode="auto">
              <a:xfrm>
                <a:off x="965" y="1268"/>
                <a:ext cx="4249" cy="1"/>
              </a:xfrm>
              <a:prstGeom prst="line">
                <a:avLst/>
              </a:prstGeom>
              <a:noFill/>
              <a:ln w="0">
                <a:solidFill>
                  <a:srgbClr val="000000"/>
                </a:solidFill>
                <a:prstDash val="dash"/>
                <a:round/>
                <a:headEnd/>
                <a:tailEnd/>
              </a:ln>
            </p:spPr>
            <p:txBody>
              <a:bodyPr/>
              <a:lstStyle/>
              <a:p>
                <a:endParaRPr lang="en-US"/>
              </a:p>
            </p:txBody>
          </p:sp>
          <p:sp>
            <p:nvSpPr>
              <p:cNvPr id="37978" name="Line 10"/>
              <p:cNvSpPr>
                <a:spLocks noChangeShapeType="1"/>
              </p:cNvSpPr>
              <p:nvPr/>
            </p:nvSpPr>
            <p:spPr bwMode="auto">
              <a:xfrm>
                <a:off x="965" y="853"/>
                <a:ext cx="1" cy="2489"/>
              </a:xfrm>
              <a:prstGeom prst="line">
                <a:avLst/>
              </a:prstGeom>
              <a:noFill/>
              <a:ln w="0">
                <a:solidFill>
                  <a:srgbClr val="000000"/>
                </a:solidFill>
                <a:round/>
                <a:headEnd/>
                <a:tailEnd/>
              </a:ln>
            </p:spPr>
            <p:txBody>
              <a:bodyPr/>
              <a:lstStyle/>
              <a:p>
                <a:endParaRPr lang="en-US"/>
              </a:p>
            </p:txBody>
          </p:sp>
          <p:sp>
            <p:nvSpPr>
              <p:cNvPr id="37979" name="Line 11"/>
              <p:cNvSpPr>
                <a:spLocks noChangeShapeType="1"/>
              </p:cNvSpPr>
              <p:nvPr/>
            </p:nvSpPr>
            <p:spPr bwMode="auto">
              <a:xfrm>
                <a:off x="941" y="3342"/>
                <a:ext cx="24" cy="1"/>
              </a:xfrm>
              <a:prstGeom prst="line">
                <a:avLst/>
              </a:prstGeom>
              <a:noFill/>
              <a:ln w="0">
                <a:solidFill>
                  <a:srgbClr val="000000"/>
                </a:solidFill>
                <a:round/>
                <a:headEnd/>
                <a:tailEnd/>
              </a:ln>
            </p:spPr>
            <p:txBody>
              <a:bodyPr/>
              <a:lstStyle/>
              <a:p>
                <a:endParaRPr lang="en-US"/>
              </a:p>
            </p:txBody>
          </p:sp>
          <p:sp>
            <p:nvSpPr>
              <p:cNvPr id="37980" name="Line 12"/>
              <p:cNvSpPr>
                <a:spLocks noChangeShapeType="1"/>
              </p:cNvSpPr>
              <p:nvPr/>
            </p:nvSpPr>
            <p:spPr bwMode="auto">
              <a:xfrm>
                <a:off x="941" y="2927"/>
                <a:ext cx="24" cy="1"/>
              </a:xfrm>
              <a:prstGeom prst="line">
                <a:avLst/>
              </a:prstGeom>
              <a:noFill/>
              <a:ln w="0">
                <a:solidFill>
                  <a:srgbClr val="000000"/>
                </a:solidFill>
                <a:round/>
                <a:headEnd/>
                <a:tailEnd/>
              </a:ln>
            </p:spPr>
            <p:txBody>
              <a:bodyPr/>
              <a:lstStyle/>
              <a:p>
                <a:endParaRPr lang="en-US"/>
              </a:p>
            </p:txBody>
          </p:sp>
          <p:sp>
            <p:nvSpPr>
              <p:cNvPr id="37981" name="Line 13"/>
              <p:cNvSpPr>
                <a:spLocks noChangeShapeType="1"/>
              </p:cNvSpPr>
              <p:nvPr/>
            </p:nvSpPr>
            <p:spPr bwMode="auto">
              <a:xfrm>
                <a:off x="941" y="2512"/>
                <a:ext cx="24" cy="1"/>
              </a:xfrm>
              <a:prstGeom prst="line">
                <a:avLst/>
              </a:prstGeom>
              <a:noFill/>
              <a:ln w="0">
                <a:solidFill>
                  <a:srgbClr val="000000"/>
                </a:solidFill>
                <a:round/>
                <a:headEnd/>
                <a:tailEnd/>
              </a:ln>
            </p:spPr>
            <p:txBody>
              <a:bodyPr/>
              <a:lstStyle/>
              <a:p>
                <a:endParaRPr lang="en-US"/>
              </a:p>
            </p:txBody>
          </p:sp>
          <p:sp>
            <p:nvSpPr>
              <p:cNvPr id="37982" name="Line 14"/>
              <p:cNvSpPr>
                <a:spLocks noChangeShapeType="1"/>
              </p:cNvSpPr>
              <p:nvPr/>
            </p:nvSpPr>
            <p:spPr bwMode="auto">
              <a:xfrm>
                <a:off x="941" y="2097"/>
                <a:ext cx="24" cy="1"/>
              </a:xfrm>
              <a:prstGeom prst="line">
                <a:avLst/>
              </a:prstGeom>
              <a:noFill/>
              <a:ln w="0">
                <a:solidFill>
                  <a:srgbClr val="000000"/>
                </a:solidFill>
                <a:round/>
                <a:headEnd/>
                <a:tailEnd/>
              </a:ln>
            </p:spPr>
            <p:txBody>
              <a:bodyPr/>
              <a:lstStyle/>
              <a:p>
                <a:endParaRPr lang="en-US"/>
              </a:p>
            </p:txBody>
          </p:sp>
          <p:sp>
            <p:nvSpPr>
              <p:cNvPr id="37983" name="Line 15"/>
              <p:cNvSpPr>
                <a:spLocks noChangeShapeType="1"/>
              </p:cNvSpPr>
              <p:nvPr/>
            </p:nvSpPr>
            <p:spPr bwMode="auto">
              <a:xfrm>
                <a:off x="941" y="1683"/>
                <a:ext cx="24" cy="1"/>
              </a:xfrm>
              <a:prstGeom prst="line">
                <a:avLst/>
              </a:prstGeom>
              <a:noFill/>
              <a:ln w="0">
                <a:solidFill>
                  <a:srgbClr val="000000"/>
                </a:solidFill>
                <a:round/>
                <a:headEnd/>
                <a:tailEnd/>
              </a:ln>
            </p:spPr>
            <p:txBody>
              <a:bodyPr/>
              <a:lstStyle/>
              <a:p>
                <a:endParaRPr lang="en-US"/>
              </a:p>
            </p:txBody>
          </p:sp>
          <p:sp>
            <p:nvSpPr>
              <p:cNvPr id="37984" name="Line 16"/>
              <p:cNvSpPr>
                <a:spLocks noChangeShapeType="1"/>
              </p:cNvSpPr>
              <p:nvPr/>
            </p:nvSpPr>
            <p:spPr bwMode="auto">
              <a:xfrm>
                <a:off x="941" y="1268"/>
                <a:ext cx="24" cy="1"/>
              </a:xfrm>
              <a:prstGeom prst="line">
                <a:avLst/>
              </a:prstGeom>
              <a:noFill/>
              <a:ln w="0">
                <a:solidFill>
                  <a:srgbClr val="000000"/>
                </a:solidFill>
                <a:round/>
                <a:headEnd/>
                <a:tailEnd/>
              </a:ln>
            </p:spPr>
            <p:txBody>
              <a:bodyPr/>
              <a:lstStyle/>
              <a:p>
                <a:endParaRPr lang="en-US"/>
              </a:p>
            </p:txBody>
          </p:sp>
          <p:sp>
            <p:nvSpPr>
              <p:cNvPr id="37985" name="Line 17"/>
              <p:cNvSpPr>
                <a:spLocks noChangeShapeType="1"/>
              </p:cNvSpPr>
              <p:nvPr/>
            </p:nvSpPr>
            <p:spPr bwMode="auto">
              <a:xfrm>
                <a:off x="941" y="853"/>
                <a:ext cx="24" cy="1"/>
              </a:xfrm>
              <a:prstGeom prst="line">
                <a:avLst/>
              </a:prstGeom>
              <a:noFill/>
              <a:ln w="0">
                <a:solidFill>
                  <a:srgbClr val="000000"/>
                </a:solidFill>
                <a:round/>
                <a:headEnd/>
                <a:tailEnd/>
              </a:ln>
            </p:spPr>
            <p:txBody>
              <a:bodyPr/>
              <a:lstStyle/>
              <a:p>
                <a:endParaRPr lang="en-US"/>
              </a:p>
            </p:txBody>
          </p:sp>
          <p:sp>
            <p:nvSpPr>
              <p:cNvPr id="37986" name="Line 18"/>
              <p:cNvSpPr>
                <a:spLocks noChangeShapeType="1"/>
              </p:cNvSpPr>
              <p:nvPr/>
            </p:nvSpPr>
            <p:spPr bwMode="auto">
              <a:xfrm>
                <a:off x="965" y="3342"/>
                <a:ext cx="4249" cy="1"/>
              </a:xfrm>
              <a:prstGeom prst="line">
                <a:avLst/>
              </a:prstGeom>
              <a:noFill/>
              <a:ln w="0">
                <a:solidFill>
                  <a:srgbClr val="000000"/>
                </a:solidFill>
                <a:round/>
                <a:headEnd/>
                <a:tailEnd/>
              </a:ln>
            </p:spPr>
            <p:txBody>
              <a:bodyPr/>
              <a:lstStyle/>
              <a:p>
                <a:endParaRPr lang="en-US"/>
              </a:p>
            </p:txBody>
          </p:sp>
          <p:sp>
            <p:nvSpPr>
              <p:cNvPr id="37987" name="Line 19"/>
              <p:cNvSpPr>
                <a:spLocks noChangeShapeType="1"/>
              </p:cNvSpPr>
              <p:nvPr/>
            </p:nvSpPr>
            <p:spPr bwMode="auto">
              <a:xfrm flipV="1">
                <a:off x="965" y="3342"/>
                <a:ext cx="1" cy="36"/>
              </a:xfrm>
              <a:prstGeom prst="line">
                <a:avLst/>
              </a:prstGeom>
              <a:noFill/>
              <a:ln w="0">
                <a:solidFill>
                  <a:srgbClr val="000000"/>
                </a:solidFill>
                <a:round/>
                <a:headEnd/>
                <a:tailEnd/>
              </a:ln>
            </p:spPr>
            <p:txBody>
              <a:bodyPr/>
              <a:lstStyle/>
              <a:p>
                <a:endParaRPr lang="en-US"/>
              </a:p>
            </p:txBody>
          </p:sp>
          <p:sp>
            <p:nvSpPr>
              <p:cNvPr id="37988" name="Line 20"/>
              <p:cNvSpPr>
                <a:spLocks noChangeShapeType="1"/>
              </p:cNvSpPr>
              <p:nvPr/>
            </p:nvSpPr>
            <p:spPr bwMode="auto">
              <a:xfrm flipV="1">
                <a:off x="1391" y="3342"/>
                <a:ext cx="1" cy="36"/>
              </a:xfrm>
              <a:prstGeom prst="line">
                <a:avLst/>
              </a:prstGeom>
              <a:noFill/>
              <a:ln w="0">
                <a:solidFill>
                  <a:srgbClr val="000000"/>
                </a:solidFill>
                <a:round/>
                <a:headEnd/>
                <a:tailEnd/>
              </a:ln>
            </p:spPr>
            <p:txBody>
              <a:bodyPr/>
              <a:lstStyle/>
              <a:p>
                <a:endParaRPr lang="en-US"/>
              </a:p>
            </p:txBody>
          </p:sp>
          <p:sp>
            <p:nvSpPr>
              <p:cNvPr id="37989" name="Line 21"/>
              <p:cNvSpPr>
                <a:spLocks noChangeShapeType="1"/>
              </p:cNvSpPr>
              <p:nvPr/>
            </p:nvSpPr>
            <p:spPr bwMode="auto">
              <a:xfrm flipV="1">
                <a:off x="1816" y="3342"/>
                <a:ext cx="1" cy="36"/>
              </a:xfrm>
              <a:prstGeom prst="line">
                <a:avLst/>
              </a:prstGeom>
              <a:noFill/>
              <a:ln w="0">
                <a:solidFill>
                  <a:srgbClr val="000000"/>
                </a:solidFill>
                <a:round/>
                <a:headEnd/>
                <a:tailEnd/>
              </a:ln>
            </p:spPr>
            <p:txBody>
              <a:bodyPr/>
              <a:lstStyle/>
              <a:p>
                <a:endParaRPr lang="en-US"/>
              </a:p>
            </p:txBody>
          </p:sp>
          <p:sp>
            <p:nvSpPr>
              <p:cNvPr id="37990" name="Line 22"/>
              <p:cNvSpPr>
                <a:spLocks noChangeShapeType="1"/>
              </p:cNvSpPr>
              <p:nvPr/>
            </p:nvSpPr>
            <p:spPr bwMode="auto">
              <a:xfrm flipV="1">
                <a:off x="2242" y="3342"/>
                <a:ext cx="1" cy="36"/>
              </a:xfrm>
              <a:prstGeom prst="line">
                <a:avLst/>
              </a:prstGeom>
              <a:noFill/>
              <a:ln w="0">
                <a:solidFill>
                  <a:srgbClr val="000000"/>
                </a:solidFill>
                <a:round/>
                <a:headEnd/>
                <a:tailEnd/>
              </a:ln>
            </p:spPr>
            <p:txBody>
              <a:bodyPr/>
              <a:lstStyle/>
              <a:p>
                <a:endParaRPr lang="en-US"/>
              </a:p>
            </p:txBody>
          </p:sp>
          <p:sp>
            <p:nvSpPr>
              <p:cNvPr id="37991" name="Line 23"/>
              <p:cNvSpPr>
                <a:spLocks noChangeShapeType="1"/>
              </p:cNvSpPr>
              <p:nvPr/>
            </p:nvSpPr>
            <p:spPr bwMode="auto">
              <a:xfrm flipV="1">
                <a:off x="2667" y="3342"/>
                <a:ext cx="1" cy="36"/>
              </a:xfrm>
              <a:prstGeom prst="line">
                <a:avLst/>
              </a:prstGeom>
              <a:noFill/>
              <a:ln w="0">
                <a:solidFill>
                  <a:srgbClr val="000000"/>
                </a:solidFill>
                <a:round/>
                <a:headEnd/>
                <a:tailEnd/>
              </a:ln>
            </p:spPr>
            <p:txBody>
              <a:bodyPr/>
              <a:lstStyle/>
              <a:p>
                <a:endParaRPr lang="en-US"/>
              </a:p>
            </p:txBody>
          </p:sp>
          <p:sp>
            <p:nvSpPr>
              <p:cNvPr id="37992" name="Line 24"/>
              <p:cNvSpPr>
                <a:spLocks noChangeShapeType="1"/>
              </p:cNvSpPr>
              <p:nvPr/>
            </p:nvSpPr>
            <p:spPr bwMode="auto">
              <a:xfrm flipV="1">
                <a:off x="3093" y="3342"/>
                <a:ext cx="1" cy="36"/>
              </a:xfrm>
              <a:prstGeom prst="line">
                <a:avLst/>
              </a:prstGeom>
              <a:noFill/>
              <a:ln w="0">
                <a:solidFill>
                  <a:srgbClr val="000000"/>
                </a:solidFill>
                <a:round/>
                <a:headEnd/>
                <a:tailEnd/>
              </a:ln>
            </p:spPr>
            <p:txBody>
              <a:bodyPr/>
              <a:lstStyle/>
              <a:p>
                <a:endParaRPr lang="en-US"/>
              </a:p>
            </p:txBody>
          </p:sp>
          <p:sp>
            <p:nvSpPr>
              <p:cNvPr id="37993" name="Line 25"/>
              <p:cNvSpPr>
                <a:spLocks noChangeShapeType="1"/>
              </p:cNvSpPr>
              <p:nvPr/>
            </p:nvSpPr>
            <p:spPr bwMode="auto">
              <a:xfrm flipV="1">
                <a:off x="3512" y="3342"/>
                <a:ext cx="1" cy="36"/>
              </a:xfrm>
              <a:prstGeom prst="line">
                <a:avLst/>
              </a:prstGeom>
              <a:noFill/>
              <a:ln w="0">
                <a:solidFill>
                  <a:srgbClr val="000000"/>
                </a:solidFill>
                <a:round/>
                <a:headEnd/>
                <a:tailEnd/>
              </a:ln>
            </p:spPr>
            <p:txBody>
              <a:bodyPr/>
              <a:lstStyle/>
              <a:p>
                <a:endParaRPr lang="en-US"/>
              </a:p>
            </p:txBody>
          </p:sp>
          <p:sp>
            <p:nvSpPr>
              <p:cNvPr id="37994" name="Line 26"/>
              <p:cNvSpPr>
                <a:spLocks noChangeShapeType="1"/>
              </p:cNvSpPr>
              <p:nvPr/>
            </p:nvSpPr>
            <p:spPr bwMode="auto">
              <a:xfrm flipV="1">
                <a:off x="3938" y="3342"/>
                <a:ext cx="1" cy="36"/>
              </a:xfrm>
              <a:prstGeom prst="line">
                <a:avLst/>
              </a:prstGeom>
              <a:noFill/>
              <a:ln w="0">
                <a:solidFill>
                  <a:srgbClr val="000000"/>
                </a:solidFill>
                <a:round/>
                <a:headEnd/>
                <a:tailEnd/>
              </a:ln>
            </p:spPr>
            <p:txBody>
              <a:bodyPr/>
              <a:lstStyle/>
              <a:p>
                <a:endParaRPr lang="en-US"/>
              </a:p>
            </p:txBody>
          </p:sp>
          <p:sp>
            <p:nvSpPr>
              <p:cNvPr id="37995" name="Line 27"/>
              <p:cNvSpPr>
                <a:spLocks noChangeShapeType="1"/>
              </p:cNvSpPr>
              <p:nvPr/>
            </p:nvSpPr>
            <p:spPr bwMode="auto">
              <a:xfrm flipV="1">
                <a:off x="4363" y="3342"/>
                <a:ext cx="1" cy="36"/>
              </a:xfrm>
              <a:prstGeom prst="line">
                <a:avLst/>
              </a:prstGeom>
              <a:noFill/>
              <a:ln w="0">
                <a:solidFill>
                  <a:srgbClr val="000000"/>
                </a:solidFill>
                <a:round/>
                <a:headEnd/>
                <a:tailEnd/>
              </a:ln>
            </p:spPr>
            <p:txBody>
              <a:bodyPr/>
              <a:lstStyle/>
              <a:p>
                <a:endParaRPr lang="en-US"/>
              </a:p>
            </p:txBody>
          </p:sp>
          <p:sp>
            <p:nvSpPr>
              <p:cNvPr id="37996" name="Line 28"/>
              <p:cNvSpPr>
                <a:spLocks noChangeShapeType="1"/>
              </p:cNvSpPr>
              <p:nvPr/>
            </p:nvSpPr>
            <p:spPr bwMode="auto">
              <a:xfrm flipV="1">
                <a:off x="4789" y="3342"/>
                <a:ext cx="1" cy="36"/>
              </a:xfrm>
              <a:prstGeom prst="line">
                <a:avLst/>
              </a:prstGeom>
              <a:noFill/>
              <a:ln w="0">
                <a:solidFill>
                  <a:srgbClr val="000000"/>
                </a:solidFill>
                <a:round/>
                <a:headEnd/>
                <a:tailEnd/>
              </a:ln>
            </p:spPr>
            <p:txBody>
              <a:bodyPr/>
              <a:lstStyle/>
              <a:p>
                <a:endParaRPr lang="en-US"/>
              </a:p>
            </p:txBody>
          </p:sp>
          <p:sp>
            <p:nvSpPr>
              <p:cNvPr id="37997" name="Line 29"/>
              <p:cNvSpPr>
                <a:spLocks noChangeShapeType="1"/>
              </p:cNvSpPr>
              <p:nvPr/>
            </p:nvSpPr>
            <p:spPr bwMode="auto">
              <a:xfrm flipV="1">
                <a:off x="5214" y="3342"/>
                <a:ext cx="1" cy="36"/>
              </a:xfrm>
              <a:prstGeom prst="line">
                <a:avLst/>
              </a:prstGeom>
              <a:noFill/>
              <a:ln w="0">
                <a:solidFill>
                  <a:srgbClr val="000000"/>
                </a:solidFill>
                <a:round/>
                <a:headEnd/>
                <a:tailEnd/>
              </a:ln>
            </p:spPr>
            <p:txBody>
              <a:bodyPr/>
              <a:lstStyle/>
              <a:p>
                <a:endParaRPr lang="en-US"/>
              </a:p>
            </p:txBody>
          </p:sp>
          <p:sp>
            <p:nvSpPr>
              <p:cNvPr id="37998" name="Freeform 30"/>
              <p:cNvSpPr>
                <a:spLocks/>
              </p:cNvSpPr>
              <p:nvPr/>
            </p:nvSpPr>
            <p:spPr bwMode="auto">
              <a:xfrm>
                <a:off x="4909" y="1647"/>
                <a:ext cx="131" cy="18"/>
              </a:xfrm>
              <a:custGeom>
                <a:avLst/>
                <a:gdLst>
                  <a:gd name="T0" fmla="*/ 131 w 131"/>
                  <a:gd name="T1" fmla="*/ 18 h 18"/>
                  <a:gd name="T2" fmla="*/ 65 w 131"/>
                  <a:gd name="T3" fmla="*/ 9 h 18"/>
                  <a:gd name="T4" fmla="*/ 0 w 131"/>
                  <a:gd name="T5" fmla="*/ 0 h 18"/>
                  <a:gd name="T6" fmla="*/ 0 60000 65536"/>
                  <a:gd name="T7" fmla="*/ 0 60000 65536"/>
                  <a:gd name="T8" fmla="*/ 0 60000 65536"/>
                  <a:gd name="T9" fmla="*/ 0 w 131"/>
                  <a:gd name="T10" fmla="*/ 0 h 18"/>
                  <a:gd name="T11" fmla="*/ 131 w 131"/>
                  <a:gd name="T12" fmla="*/ 18 h 18"/>
                </a:gdLst>
                <a:ahLst/>
                <a:cxnLst>
                  <a:cxn ang="T6">
                    <a:pos x="T0" y="T1"/>
                  </a:cxn>
                  <a:cxn ang="T7">
                    <a:pos x="T2" y="T3"/>
                  </a:cxn>
                  <a:cxn ang="T8">
                    <a:pos x="T4" y="T5"/>
                  </a:cxn>
                </a:cxnLst>
                <a:rect l="T9" t="T10" r="T11" b="T12"/>
                <a:pathLst>
                  <a:path w="131" h="18">
                    <a:moveTo>
                      <a:pt x="131" y="18"/>
                    </a:moveTo>
                    <a:lnTo>
                      <a:pt x="65" y="9"/>
                    </a:lnTo>
                    <a:lnTo>
                      <a:pt x="0" y="0"/>
                    </a:lnTo>
                  </a:path>
                </a:pathLst>
              </a:custGeom>
              <a:noFill/>
              <a:ln w="9525">
                <a:solidFill>
                  <a:srgbClr val="000080"/>
                </a:solidFill>
                <a:round/>
                <a:headEnd/>
                <a:tailEnd/>
              </a:ln>
            </p:spPr>
            <p:txBody>
              <a:bodyPr/>
              <a:lstStyle/>
              <a:p>
                <a:endParaRPr lang="en-US"/>
              </a:p>
            </p:txBody>
          </p:sp>
          <p:sp>
            <p:nvSpPr>
              <p:cNvPr id="37999" name="Freeform 31"/>
              <p:cNvSpPr>
                <a:spLocks/>
              </p:cNvSpPr>
              <p:nvPr/>
            </p:nvSpPr>
            <p:spPr bwMode="auto">
              <a:xfrm>
                <a:off x="4771" y="1611"/>
                <a:ext cx="138" cy="36"/>
              </a:xfrm>
              <a:custGeom>
                <a:avLst/>
                <a:gdLst>
                  <a:gd name="T0" fmla="*/ 138 w 138"/>
                  <a:gd name="T1" fmla="*/ 36 h 36"/>
                  <a:gd name="T2" fmla="*/ 72 w 138"/>
                  <a:gd name="T3" fmla="*/ 18 h 36"/>
                  <a:gd name="T4" fmla="*/ 0 w 138"/>
                  <a:gd name="T5" fmla="*/ 0 h 36"/>
                  <a:gd name="T6" fmla="*/ 0 60000 65536"/>
                  <a:gd name="T7" fmla="*/ 0 60000 65536"/>
                  <a:gd name="T8" fmla="*/ 0 60000 65536"/>
                  <a:gd name="T9" fmla="*/ 0 w 138"/>
                  <a:gd name="T10" fmla="*/ 0 h 36"/>
                  <a:gd name="T11" fmla="*/ 138 w 138"/>
                  <a:gd name="T12" fmla="*/ 36 h 36"/>
                </a:gdLst>
                <a:ahLst/>
                <a:cxnLst>
                  <a:cxn ang="T6">
                    <a:pos x="T0" y="T1"/>
                  </a:cxn>
                  <a:cxn ang="T7">
                    <a:pos x="T2" y="T3"/>
                  </a:cxn>
                  <a:cxn ang="T8">
                    <a:pos x="T4" y="T5"/>
                  </a:cxn>
                </a:cxnLst>
                <a:rect l="T9" t="T10" r="T11" b="T12"/>
                <a:pathLst>
                  <a:path w="138" h="36">
                    <a:moveTo>
                      <a:pt x="138" y="36"/>
                    </a:moveTo>
                    <a:lnTo>
                      <a:pt x="72" y="18"/>
                    </a:lnTo>
                    <a:lnTo>
                      <a:pt x="0" y="0"/>
                    </a:lnTo>
                  </a:path>
                </a:pathLst>
              </a:custGeom>
              <a:noFill/>
              <a:ln w="9525">
                <a:solidFill>
                  <a:srgbClr val="000080"/>
                </a:solidFill>
                <a:round/>
                <a:headEnd/>
                <a:tailEnd/>
              </a:ln>
            </p:spPr>
            <p:txBody>
              <a:bodyPr/>
              <a:lstStyle/>
              <a:p>
                <a:endParaRPr lang="en-US"/>
              </a:p>
            </p:txBody>
          </p:sp>
          <p:sp>
            <p:nvSpPr>
              <p:cNvPr id="38000" name="Freeform 32"/>
              <p:cNvSpPr>
                <a:spLocks/>
              </p:cNvSpPr>
              <p:nvPr/>
            </p:nvSpPr>
            <p:spPr bwMode="auto">
              <a:xfrm>
                <a:off x="4627" y="1584"/>
                <a:ext cx="144" cy="27"/>
              </a:xfrm>
              <a:custGeom>
                <a:avLst/>
                <a:gdLst>
                  <a:gd name="T0" fmla="*/ 144 w 144"/>
                  <a:gd name="T1" fmla="*/ 27 h 27"/>
                  <a:gd name="T2" fmla="*/ 72 w 144"/>
                  <a:gd name="T3" fmla="*/ 9 h 27"/>
                  <a:gd name="T4" fmla="*/ 0 w 144"/>
                  <a:gd name="T5" fmla="*/ 0 h 27"/>
                  <a:gd name="T6" fmla="*/ 0 60000 65536"/>
                  <a:gd name="T7" fmla="*/ 0 60000 65536"/>
                  <a:gd name="T8" fmla="*/ 0 60000 65536"/>
                  <a:gd name="T9" fmla="*/ 0 w 144"/>
                  <a:gd name="T10" fmla="*/ 0 h 27"/>
                  <a:gd name="T11" fmla="*/ 144 w 144"/>
                  <a:gd name="T12" fmla="*/ 27 h 27"/>
                </a:gdLst>
                <a:ahLst/>
                <a:cxnLst>
                  <a:cxn ang="T6">
                    <a:pos x="T0" y="T1"/>
                  </a:cxn>
                  <a:cxn ang="T7">
                    <a:pos x="T2" y="T3"/>
                  </a:cxn>
                  <a:cxn ang="T8">
                    <a:pos x="T4" y="T5"/>
                  </a:cxn>
                </a:cxnLst>
                <a:rect l="T9" t="T10" r="T11" b="T12"/>
                <a:pathLst>
                  <a:path w="144" h="27">
                    <a:moveTo>
                      <a:pt x="144" y="27"/>
                    </a:moveTo>
                    <a:lnTo>
                      <a:pt x="72" y="9"/>
                    </a:lnTo>
                    <a:lnTo>
                      <a:pt x="0" y="0"/>
                    </a:lnTo>
                  </a:path>
                </a:pathLst>
              </a:custGeom>
              <a:noFill/>
              <a:ln w="9525">
                <a:solidFill>
                  <a:srgbClr val="000080"/>
                </a:solidFill>
                <a:round/>
                <a:headEnd/>
                <a:tailEnd/>
              </a:ln>
            </p:spPr>
            <p:txBody>
              <a:bodyPr/>
              <a:lstStyle/>
              <a:p>
                <a:endParaRPr lang="en-US"/>
              </a:p>
            </p:txBody>
          </p:sp>
          <p:sp>
            <p:nvSpPr>
              <p:cNvPr id="38001" name="Line 33"/>
              <p:cNvSpPr>
                <a:spLocks noChangeShapeType="1"/>
              </p:cNvSpPr>
              <p:nvPr/>
            </p:nvSpPr>
            <p:spPr bwMode="auto">
              <a:xfrm flipH="1" flipV="1">
                <a:off x="4489" y="1548"/>
                <a:ext cx="138" cy="36"/>
              </a:xfrm>
              <a:prstGeom prst="line">
                <a:avLst/>
              </a:prstGeom>
              <a:noFill/>
              <a:ln w="9525">
                <a:solidFill>
                  <a:srgbClr val="000080"/>
                </a:solidFill>
                <a:round/>
                <a:headEnd/>
                <a:tailEnd/>
              </a:ln>
            </p:spPr>
            <p:txBody>
              <a:bodyPr/>
              <a:lstStyle/>
              <a:p>
                <a:endParaRPr lang="en-US"/>
              </a:p>
            </p:txBody>
          </p:sp>
          <p:sp>
            <p:nvSpPr>
              <p:cNvPr id="38002" name="Freeform 34"/>
              <p:cNvSpPr>
                <a:spLocks/>
              </p:cNvSpPr>
              <p:nvPr/>
            </p:nvSpPr>
            <p:spPr bwMode="auto">
              <a:xfrm>
                <a:off x="4345" y="1502"/>
                <a:ext cx="144" cy="46"/>
              </a:xfrm>
              <a:custGeom>
                <a:avLst/>
                <a:gdLst>
                  <a:gd name="T0" fmla="*/ 144 w 144"/>
                  <a:gd name="T1" fmla="*/ 46 h 46"/>
                  <a:gd name="T2" fmla="*/ 72 w 144"/>
                  <a:gd name="T3" fmla="*/ 28 h 46"/>
                  <a:gd name="T4" fmla="*/ 0 w 144"/>
                  <a:gd name="T5" fmla="*/ 0 h 46"/>
                  <a:gd name="T6" fmla="*/ 0 60000 65536"/>
                  <a:gd name="T7" fmla="*/ 0 60000 65536"/>
                  <a:gd name="T8" fmla="*/ 0 60000 65536"/>
                  <a:gd name="T9" fmla="*/ 0 w 144"/>
                  <a:gd name="T10" fmla="*/ 0 h 46"/>
                  <a:gd name="T11" fmla="*/ 144 w 144"/>
                  <a:gd name="T12" fmla="*/ 46 h 46"/>
                </a:gdLst>
                <a:ahLst/>
                <a:cxnLst>
                  <a:cxn ang="T6">
                    <a:pos x="T0" y="T1"/>
                  </a:cxn>
                  <a:cxn ang="T7">
                    <a:pos x="T2" y="T3"/>
                  </a:cxn>
                  <a:cxn ang="T8">
                    <a:pos x="T4" y="T5"/>
                  </a:cxn>
                </a:cxnLst>
                <a:rect l="T9" t="T10" r="T11" b="T12"/>
                <a:pathLst>
                  <a:path w="144" h="46">
                    <a:moveTo>
                      <a:pt x="144" y="46"/>
                    </a:moveTo>
                    <a:lnTo>
                      <a:pt x="72" y="28"/>
                    </a:lnTo>
                    <a:lnTo>
                      <a:pt x="0" y="0"/>
                    </a:lnTo>
                  </a:path>
                </a:pathLst>
              </a:custGeom>
              <a:noFill/>
              <a:ln w="9525">
                <a:solidFill>
                  <a:srgbClr val="000080"/>
                </a:solidFill>
                <a:round/>
                <a:headEnd/>
                <a:tailEnd/>
              </a:ln>
            </p:spPr>
            <p:txBody>
              <a:bodyPr/>
              <a:lstStyle/>
              <a:p>
                <a:endParaRPr lang="en-US"/>
              </a:p>
            </p:txBody>
          </p:sp>
          <p:sp>
            <p:nvSpPr>
              <p:cNvPr id="38003" name="Line 35"/>
              <p:cNvSpPr>
                <a:spLocks noChangeShapeType="1"/>
              </p:cNvSpPr>
              <p:nvPr/>
            </p:nvSpPr>
            <p:spPr bwMode="auto">
              <a:xfrm flipH="1" flipV="1">
                <a:off x="4207" y="1448"/>
                <a:ext cx="138" cy="54"/>
              </a:xfrm>
              <a:prstGeom prst="line">
                <a:avLst/>
              </a:prstGeom>
              <a:noFill/>
              <a:ln w="9525">
                <a:solidFill>
                  <a:srgbClr val="000080"/>
                </a:solidFill>
                <a:round/>
                <a:headEnd/>
                <a:tailEnd/>
              </a:ln>
            </p:spPr>
            <p:txBody>
              <a:bodyPr/>
              <a:lstStyle/>
              <a:p>
                <a:endParaRPr lang="en-US"/>
              </a:p>
            </p:txBody>
          </p:sp>
          <p:sp>
            <p:nvSpPr>
              <p:cNvPr id="38004" name="Freeform 36"/>
              <p:cNvSpPr>
                <a:spLocks/>
              </p:cNvSpPr>
              <p:nvPr/>
            </p:nvSpPr>
            <p:spPr bwMode="auto">
              <a:xfrm>
                <a:off x="4070" y="1376"/>
                <a:ext cx="137" cy="72"/>
              </a:xfrm>
              <a:custGeom>
                <a:avLst/>
                <a:gdLst>
                  <a:gd name="T0" fmla="*/ 137 w 137"/>
                  <a:gd name="T1" fmla="*/ 72 h 72"/>
                  <a:gd name="T2" fmla="*/ 101 w 137"/>
                  <a:gd name="T3" fmla="*/ 54 h 72"/>
                  <a:gd name="T4" fmla="*/ 65 w 137"/>
                  <a:gd name="T5" fmla="*/ 36 h 72"/>
                  <a:gd name="T6" fmla="*/ 30 w 137"/>
                  <a:gd name="T7" fmla="*/ 18 h 72"/>
                  <a:gd name="T8" fmla="*/ 0 w 137"/>
                  <a:gd name="T9" fmla="*/ 0 h 72"/>
                  <a:gd name="T10" fmla="*/ 0 60000 65536"/>
                  <a:gd name="T11" fmla="*/ 0 60000 65536"/>
                  <a:gd name="T12" fmla="*/ 0 60000 65536"/>
                  <a:gd name="T13" fmla="*/ 0 60000 65536"/>
                  <a:gd name="T14" fmla="*/ 0 60000 65536"/>
                  <a:gd name="T15" fmla="*/ 0 w 137"/>
                  <a:gd name="T16" fmla="*/ 0 h 72"/>
                  <a:gd name="T17" fmla="*/ 137 w 137"/>
                  <a:gd name="T18" fmla="*/ 72 h 72"/>
                </a:gdLst>
                <a:ahLst/>
                <a:cxnLst>
                  <a:cxn ang="T10">
                    <a:pos x="T0" y="T1"/>
                  </a:cxn>
                  <a:cxn ang="T11">
                    <a:pos x="T2" y="T3"/>
                  </a:cxn>
                  <a:cxn ang="T12">
                    <a:pos x="T4" y="T5"/>
                  </a:cxn>
                  <a:cxn ang="T13">
                    <a:pos x="T6" y="T7"/>
                  </a:cxn>
                  <a:cxn ang="T14">
                    <a:pos x="T8" y="T9"/>
                  </a:cxn>
                </a:cxnLst>
                <a:rect l="T15" t="T16" r="T17" b="T18"/>
                <a:pathLst>
                  <a:path w="137" h="72">
                    <a:moveTo>
                      <a:pt x="137" y="72"/>
                    </a:moveTo>
                    <a:lnTo>
                      <a:pt x="101" y="54"/>
                    </a:lnTo>
                    <a:lnTo>
                      <a:pt x="65" y="36"/>
                    </a:lnTo>
                    <a:lnTo>
                      <a:pt x="30" y="18"/>
                    </a:lnTo>
                    <a:lnTo>
                      <a:pt x="0" y="0"/>
                    </a:lnTo>
                  </a:path>
                </a:pathLst>
              </a:custGeom>
              <a:noFill/>
              <a:ln w="9525">
                <a:solidFill>
                  <a:srgbClr val="000080"/>
                </a:solidFill>
                <a:round/>
                <a:headEnd/>
                <a:tailEnd/>
              </a:ln>
            </p:spPr>
            <p:txBody>
              <a:bodyPr/>
              <a:lstStyle/>
              <a:p>
                <a:endParaRPr lang="en-US"/>
              </a:p>
            </p:txBody>
          </p:sp>
          <p:sp>
            <p:nvSpPr>
              <p:cNvPr id="38005" name="Freeform 37"/>
              <p:cNvSpPr>
                <a:spLocks/>
              </p:cNvSpPr>
              <p:nvPr/>
            </p:nvSpPr>
            <p:spPr bwMode="auto">
              <a:xfrm>
                <a:off x="4010" y="1340"/>
                <a:ext cx="60" cy="36"/>
              </a:xfrm>
              <a:custGeom>
                <a:avLst/>
                <a:gdLst>
                  <a:gd name="T0" fmla="*/ 60 w 60"/>
                  <a:gd name="T1" fmla="*/ 36 h 36"/>
                  <a:gd name="T2" fmla="*/ 42 w 60"/>
                  <a:gd name="T3" fmla="*/ 27 h 36"/>
                  <a:gd name="T4" fmla="*/ 24 w 60"/>
                  <a:gd name="T5" fmla="*/ 18 h 36"/>
                  <a:gd name="T6" fmla="*/ 0 w 60"/>
                  <a:gd name="T7" fmla="*/ 0 h 36"/>
                  <a:gd name="T8" fmla="*/ 0 60000 65536"/>
                  <a:gd name="T9" fmla="*/ 0 60000 65536"/>
                  <a:gd name="T10" fmla="*/ 0 60000 65536"/>
                  <a:gd name="T11" fmla="*/ 0 60000 65536"/>
                  <a:gd name="T12" fmla="*/ 0 w 60"/>
                  <a:gd name="T13" fmla="*/ 0 h 36"/>
                  <a:gd name="T14" fmla="*/ 60 w 60"/>
                  <a:gd name="T15" fmla="*/ 36 h 36"/>
                </a:gdLst>
                <a:ahLst/>
                <a:cxnLst>
                  <a:cxn ang="T8">
                    <a:pos x="T0" y="T1"/>
                  </a:cxn>
                  <a:cxn ang="T9">
                    <a:pos x="T2" y="T3"/>
                  </a:cxn>
                  <a:cxn ang="T10">
                    <a:pos x="T4" y="T5"/>
                  </a:cxn>
                  <a:cxn ang="T11">
                    <a:pos x="T6" y="T7"/>
                  </a:cxn>
                </a:cxnLst>
                <a:rect l="T12" t="T13" r="T14" b="T15"/>
                <a:pathLst>
                  <a:path w="60" h="36">
                    <a:moveTo>
                      <a:pt x="60" y="36"/>
                    </a:moveTo>
                    <a:lnTo>
                      <a:pt x="42" y="27"/>
                    </a:lnTo>
                    <a:lnTo>
                      <a:pt x="24" y="18"/>
                    </a:lnTo>
                    <a:lnTo>
                      <a:pt x="0" y="0"/>
                    </a:lnTo>
                  </a:path>
                </a:pathLst>
              </a:custGeom>
              <a:noFill/>
              <a:ln w="9525">
                <a:solidFill>
                  <a:srgbClr val="000080"/>
                </a:solidFill>
                <a:round/>
                <a:headEnd/>
                <a:tailEnd/>
              </a:ln>
            </p:spPr>
            <p:txBody>
              <a:bodyPr/>
              <a:lstStyle/>
              <a:p>
                <a:endParaRPr lang="en-US"/>
              </a:p>
            </p:txBody>
          </p:sp>
          <p:sp>
            <p:nvSpPr>
              <p:cNvPr id="38006" name="Freeform 38"/>
              <p:cNvSpPr>
                <a:spLocks/>
              </p:cNvSpPr>
              <p:nvPr/>
            </p:nvSpPr>
            <p:spPr bwMode="auto">
              <a:xfrm>
                <a:off x="3962" y="1295"/>
                <a:ext cx="48" cy="45"/>
              </a:xfrm>
              <a:custGeom>
                <a:avLst/>
                <a:gdLst>
                  <a:gd name="T0" fmla="*/ 48 w 48"/>
                  <a:gd name="T1" fmla="*/ 45 h 45"/>
                  <a:gd name="T2" fmla="*/ 18 w 48"/>
                  <a:gd name="T3" fmla="*/ 18 h 45"/>
                  <a:gd name="T4" fmla="*/ 0 w 48"/>
                  <a:gd name="T5" fmla="*/ 0 h 45"/>
                  <a:gd name="T6" fmla="*/ 0 60000 65536"/>
                  <a:gd name="T7" fmla="*/ 0 60000 65536"/>
                  <a:gd name="T8" fmla="*/ 0 60000 65536"/>
                  <a:gd name="T9" fmla="*/ 0 w 48"/>
                  <a:gd name="T10" fmla="*/ 0 h 45"/>
                  <a:gd name="T11" fmla="*/ 48 w 48"/>
                  <a:gd name="T12" fmla="*/ 45 h 45"/>
                </a:gdLst>
                <a:ahLst/>
                <a:cxnLst>
                  <a:cxn ang="T6">
                    <a:pos x="T0" y="T1"/>
                  </a:cxn>
                  <a:cxn ang="T7">
                    <a:pos x="T2" y="T3"/>
                  </a:cxn>
                  <a:cxn ang="T8">
                    <a:pos x="T4" y="T5"/>
                  </a:cxn>
                </a:cxnLst>
                <a:rect l="T9" t="T10" r="T11" b="T12"/>
                <a:pathLst>
                  <a:path w="48" h="45">
                    <a:moveTo>
                      <a:pt x="48" y="45"/>
                    </a:moveTo>
                    <a:lnTo>
                      <a:pt x="18" y="18"/>
                    </a:lnTo>
                    <a:lnTo>
                      <a:pt x="0" y="0"/>
                    </a:lnTo>
                  </a:path>
                </a:pathLst>
              </a:custGeom>
              <a:noFill/>
              <a:ln w="9525">
                <a:solidFill>
                  <a:srgbClr val="000080"/>
                </a:solidFill>
                <a:round/>
                <a:headEnd/>
                <a:tailEnd/>
              </a:ln>
            </p:spPr>
            <p:txBody>
              <a:bodyPr/>
              <a:lstStyle/>
              <a:p>
                <a:endParaRPr lang="en-US"/>
              </a:p>
            </p:txBody>
          </p:sp>
          <p:sp>
            <p:nvSpPr>
              <p:cNvPr id="38007" name="Freeform 39"/>
              <p:cNvSpPr>
                <a:spLocks/>
              </p:cNvSpPr>
              <p:nvPr/>
            </p:nvSpPr>
            <p:spPr bwMode="auto">
              <a:xfrm>
                <a:off x="3956" y="1277"/>
                <a:ext cx="6" cy="18"/>
              </a:xfrm>
              <a:custGeom>
                <a:avLst/>
                <a:gdLst>
                  <a:gd name="T0" fmla="*/ 6 w 6"/>
                  <a:gd name="T1" fmla="*/ 18 h 18"/>
                  <a:gd name="T2" fmla="*/ 0 w 6"/>
                  <a:gd name="T3" fmla="*/ 9 h 18"/>
                  <a:gd name="T4" fmla="*/ 0 w 6"/>
                  <a:gd name="T5" fmla="*/ 0 h 18"/>
                  <a:gd name="T6" fmla="*/ 0 60000 65536"/>
                  <a:gd name="T7" fmla="*/ 0 60000 65536"/>
                  <a:gd name="T8" fmla="*/ 0 60000 65536"/>
                  <a:gd name="T9" fmla="*/ 0 w 6"/>
                  <a:gd name="T10" fmla="*/ 0 h 18"/>
                  <a:gd name="T11" fmla="*/ 6 w 6"/>
                  <a:gd name="T12" fmla="*/ 18 h 18"/>
                </a:gdLst>
                <a:ahLst/>
                <a:cxnLst>
                  <a:cxn ang="T6">
                    <a:pos x="T0" y="T1"/>
                  </a:cxn>
                  <a:cxn ang="T7">
                    <a:pos x="T2" y="T3"/>
                  </a:cxn>
                  <a:cxn ang="T8">
                    <a:pos x="T4" y="T5"/>
                  </a:cxn>
                </a:cxnLst>
                <a:rect l="T9" t="T10" r="T11" b="T12"/>
                <a:pathLst>
                  <a:path w="6" h="18">
                    <a:moveTo>
                      <a:pt x="6" y="18"/>
                    </a:moveTo>
                    <a:lnTo>
                      <a:pt x="0" y="9"/>
                    </a:lnTo>
                    <a:lnTo>
                      <a:pt x="0" y="0"/>
                    </a:lnTo>
                  </a:path>
                </a:pathLst>
              </a:custGeom>
              <a:noFill/>
              <a:ln w="9525">
                <a:solidFill>
                  <a:srgbClr val="000080"/>
                </a:solidFill>
                <a:round/>
                <a:headEnd/>
                <a:tailEnd/>
              </a:ln>
            </p:spPr>
            <p:txBody>
              <a:bodyPr/>
              <a:lstStyle/>
              <a:p>
                <a:endParaRPr lang="en-US"/>
              </a:p>
            </p:txBody>
          </p:sp>
          <p:sp>
            <p:nvSpPr>
              <p:cNvPr id="38008" name="Line 40"/>
              <p:cNvSpPr>
                <a:spLocks noChangeShapeType="1"/>
              </p:cNvSpPr>
              <p:nvPr/>
            </p:nvSpPr>
            <p:spPr bwMode="auto">
              <a:xfrm>
                <a:off x="3956" y="1277"/>
                <a:ext cx="1" cy="1"/>
              </a:xfrm>
              <a:prstGeom prst="line">
                <a:avLst/>
              </a:prstGeom>
              <a:noFill/>
              <a:ln w="9525">
                <a:solidFill>
                  <a:srgbClr val="000080"/>
                </a:solidFill>
                <a:round/>
                <a:headEnd/>
                <a:tailEnd/>
              </a:ln>
            </p:spPr>
            <p:txBody>
              <a:bodyPr/>
              <a:lstStyle/>
              <a:p>
                <a:endParaRPr lang="en-US"/>
              </a:p>
            </p:txBody>
          </p:sp>
          <p:sp>
            <p:nvSpPr>
              <p:cNvPr id="38009" name="Freeform 41"/>
              <p:cNvSpPr>
                <a:spLocks/>
              </p:cNvSpPr>
              <p:nvPr/>
            </p:nvSpPr>
            <p:spPr bwMode="auto">
              <a:xfrm>
                <a:off x="965" y="1791"/>
                <a:ext cx="18" cy="1"/>
              </a:xfrm>
              <a:custGeom>
                <a:avLst/>
                <a:gdLst>
                  <a:gd name="T0" fmla="*/ 0 w 18"/>
                  <a:gd name="T1" fmla="*/ 0 h 1"/>
                  <a:gd name="T2" fmla="*/ 6 w 18"/>
                  <a:gd name="T3" fmla="*/ 0 h 1"/>
                  <a:gd name="T4" fmla="*/ 18 w 18"/>
                  <a:gd name="T5" fmla="*/ 0 h 1"/>
                  <a:gd name="T6" fmla="*/ 0 60000 65536"/>
                  <a:gd name="T7" fmla="*/ 0 60000 65536"/>
                  <a:gd name="T8" fmla="*/ 0 60000 65536"/>
                  <a:gd name="T9" fmla="*/ 0 w 18"/>
                  <a:gd name="T10" fmla="*/ 0 h 1"/>
                  <a:gd name="T11" fmla="*/ 18 w 18"/>
                  <a:gd name="T12" fmla="*/ 1 h 1"/>
                </a:gdLst>
                <a:ahLst/>
                <a:cxnLst>
                  <a:cxn ang="T6">
                    <a:pos x="T0" y="T1"/>
                  </a:cxn>
                  <a:cxn ang="T7">
                    <a:pos x="T2" y="T3"/>
                  </a:cxn>
                  <a:cxn ang="T8">
                    <a:pos x="T4" y="T5"/>
                  </a:cxn>
                </a:cxnLst>
                <a:rect l="T9" t="T10" r="T11" b="T12"/>
                <a:pathLst>
                  <a:path w="18" h="1">
                    <a:moveTo>
                      <a:pt x="0" y="0"/>
                    </a:moveTo>
                    <a:lnTo>
                      <a:pt x="6" y="0"/>
                    </a:lnTo>
                    <a:lnTo>
                      <a:pt x="18" y="0"/>
                    </a:lnTo>
                  </a:path>
                </a:pathLst>
              </a:custGeom>
              <a:noFill/>
              <a:ln w="9525">
                <a:solidFill>
                  <a:srgbClr val="FF0000"/>
                </a:solidFill>
                <a:round/>
                <a:headEnd/>
                <a:tailEnd/>
              </a:ln>
            </p:spPr>
            <p:txBody>
              <a:bodyPr/>
              <a:lstStyle/>
              <a:p>
                <a:endParaRPr lang="en-US"/>
              </a:p>
            </p:txBody>
          </p:sp>
          <p:sp>
            <p:nvSpPr>
              <p:cNvPr id="38010" name="Freeform 42"/>
              <p:cNvSpPr>
                <a:spLocks/>
              </p:cNvSpPr>
              <p:nvPr/>
            </p:nvSpPr>
            <p:spPr bwMode="auto">
              <a:xfrm>
                <a:off x="983" y="1791"/>
                <a:ext cx="60" cy="1"/>
              </a:xfrm>
              <a:custGeom>
                <a:avLst/>
                <a:gdLst>
                  <a:gd name="T0" fmla="*/ 0 w 60"/>
                  <a:gd name="T1" fmla="*/ 0 h 1"/>
                  <a:gd name="T2" fmla="*/ 24 w 60"/>
                  <a:gd name="T3" fmla="*/ 0 h 1"/>
                  <a:gd name="T4" fmla="*/ 42 w 60"/>
                  <a:gd name="T5" fmla="*/ 0 h 1"/>
                  <a:gd name="T6" fmla="*/ 60 w 60"/>
                  <a:gd name="T7" fmla="*/ 0 h 1"/>
                  <a:gd name="T8" fmla="*/ 0 60000 65536"/>
                  <a:gd name="T9" fmla="*/ 0 60000 65536"/>
                  <a:gd name="T10" fmla="*/ 0 60000 65536"/>
                  <a:gd name="T11" fmla="*/ 0 60000 65536"/>
                  <a:gd name="T12" fmla="*/ 0 w 60"/>
                  <a:gd name="T13" fmla="*/ 0 h 1"/>
                  <a:gd name="T14" fmla="*/ 60 w 60"/>
                  <a:gd name="T15" fmla="*/ 1 h 1"/>
                </a:gdLst>
                <a:ahLst/>
                <a:cxnLst>
                  <a:cxn ang="T8">
                    <a:pos x="T0" y="T1"/>
                  </a:cxn>
                  <a:cxn ang="T9">
                    <a:pos x="T2" y="T3"/>
                  </a:cxn>
                  <a:cxn ang="T10">
                    <a:pos x="T4" y="T5"/>
                  </a:cxn>
                  <a:cxn ang="T11">
                    <a:pos x="T6" y="T7"/>
                  </a:cxn>
                </a:cxnLst>
                <a:rect l="T12" t="T13" r="T14" b="T15"/>
                <a:pathLst>
                  <a:path w="60" h="1">
                    <a:moveTo>
                      <a:pt x="0" y="0"/>
                    </a:moveTo>
                    <a:lnTo>
                      <a:pt x="24" y="0"/>
                    </a:lnTo>
                    <a:lnTo>
                      <a:pt x="42" y="0"/>
                    </a:lnTo>
                    <a:lnTo>
                      <a:pt x="60" y="0"/>
                    </a:lnTo>
                  </a:path>
                </a:pathLst>
              </a:custGeom>
              <a:noFill/>
              <a:ln w="9525">
                <a:solidFill>
                  <a:srgbClr val="FF0000"/>
                </a:solidFill>
                <a:round/>
                <a:headEnd/>
                <a:tailEnd/>
              </a:ln>
            </p:spPr>
            <p:txBody>
              <a:bodyPr/>
              <a:lstStyle/>
              <a:p>
                <a:endParaRPr lang="en-US"/>
              </a:p>
            </p:txBody>
          </p:sp>
          <p:sp>
            <p:nvSpPr>
              <p:cNvPr id="38011" name="Freeform 43"/>
              <p:cNvSpPr>
                <a:spLocks/>
              </p:cNvSpPr>
              <p:nvPr/>
            </p:nvSpPr>
            <p:spPr bwMode="auto">
              <a:xfrm>
                <a:off x="1043" y="1791"/>
                <a:ext cx="120" cy="1"/>
              </a:xfrm>
              <a:custGeom>
                <a:avLst/>
                <a:gdLst>
                  <a:gd name="T0" fmla="*/ 0 w 120"/>
                  <a:gd name="T1" fmla="*/ 0 h 1"/>
                  <a:gd name="T2" fmla="*/ 54 w 120"/>
                  <a:gd name="T3" fmla="*/ 0 h 1"/>
                  <a:gd name="T4" fmla="*/ 84 w 120"/>
                  <a:gd name="T5" fmla="*/ 0 h 1"/>
                  <a:gd name="T6" fmla="*/ 120 w 120"/>
                  <a:gd name="T7" fmla="*/ 0 h 1"/>
                  <a:gd name="T8" fmla="*/ 0 60000 65536"/>
                  <a:gd name="T9" fmla="*/ 0 60000 65536"/>
                  <a:gd name="T10" fmla="*/ 0 60000 65536"/>
                  <a:gd name="T11" fmla="*/ 0 60000 65536"/>
                  <a:gd name="T12" fmla="*/ 0 w 120"/>
                  <a:gd name="T13" fmla="*/ 0 h 1"/>
                  <a:gd name="T14" fmla="*/ 120 w 120"/>
                  <a:gd name="T15" fmla="*/ 1 h 1"/>
                </a:gdLst>
                <a:ahLst/>
                <a:cxnLst>
                  <a:cxn ang="T8">
                    <a:pos x="T0" y="T1"/>
                  </a:cxn>
                  <a:cxn ang="T9">
                    <a:pos x="T2" y="T3"/>
                  </a:cxn>
                  <a:cxn ang="T10">
                    <a:pos x="T4" y="T5"/>
                  </a:cxn>
                  <a:cxn ang="T11">
                    <a:pos x="T6" y="T7"/>
                  </a:cxn>
                </a:cxnLst>
                <a:rect l="T12" t="T13" r="T14" b="T15"/>
                <a:pathLst>
                  <a:path w="120" h="1">
                    <a:moveTo>
                      <a:pt x="0" y="0"/>
                    </a:moveTo>
                    <a:lnTo>
                      <a:pt x="54" y="0"/>
                    </a:lnTo>
                    <a:lnTo>
                      <a:pt x="84" y="0"/>
                    </a:lnTo>
                    <a:lnTo>
                      <a:pt x="120" y="0"/>
                    </a:lnTo>
                  </a:path>
                </a:pathLst>
              </a:custGeom>
              <a:noFill/>
              <a:ln w="9525">
                <a:solidFill>
                  <a:srgbClr val="FF0000"/>
                </a:solidFill>
                <a:round/>
                <a:headEnd/>
                <a:tailEnd/>
              </a:ln>
            </p:spPr>
            <p:txBody>
              <a:bodyPr/>
              <a:lstStyle/>
              <a:p>
                <a:endParaRPr lang="en-US"/>
              </a:p>
            </p:txBody>
          </p:sp>
          <p:sp>
            <p:nvSpPr>
              <p:cNvPr id="38012" name="Freeform 44"/>
              <p:cNvSpPr>
                <a:spLocks/>
              </p:cNvSpPr>
              <p:nvPr/>
            </p:nvSpPr>
            <p:spPr bwMode="auto">
              <a:xfrm>
                <a:off x="1163" y="1791"/>
                <a:ext cx="192" cy="1"/>
              </a:xfrm>
              <a:custGeom>
                <a:avLst/>
                <a:gdLst>
                  <a:gd name="T0" fmla="*/ 0 w 192"/>
                  <a:gd name="T1" fmla="*/ 0 h 1"/>
                  <a:gd name="T2" fmla="*/ 42 w 192"/>
                  <a:gd name="T3" fmla="*/ 0 h 1"/>
                  <a:gd name="T4" fmla="*/ 84 w 192"/>
                  <a:gd name="T5" fmla="*/ 0 h 1"/>
                  <a:gd name="T6" fmla="*/ 132 w 192"/>
                  <a:gd name="T7" fmla="*/ 0 h 1"/>
                  <a:gd name="T8" fmla="*/ 192 w 192"/>
                  <a:gd name="T9" fmla="*/ 0 h 1"/>
                  <a:gd name="T10" fmla="*/ 0 60000 65536"/>
                  <a:gd name="T11" fmla="*/ 0 60000 65536"/>
                  <a:gd name="T12" fmla="*/ 0 60000 65536"/>
                  <a:gd name="T13" fmla="*/ 0 60000 65536"/>
                  <a:gd name="T14" fmla="*/ 0 60000 65536"/>
                  <a:gd name="T15" fmla="*/ 0 w 192"/>
                  <a:gd name="T16" fmla="*/ 0 h 1"/>
                  <a:gd name="T17" fmla="*/ 192 w 192"/>
                  <a:gd name="T18" fmla="*/ 1 h 1"/>
                </a:gdLst>
                <a:ahLst/>
                <a:cxnLst>
                  <a:cxn ang="T10">
                    <a:pos x="T0" y="T1"/>
                  </a:cxn>
                  <a:cxn ang="T11">
                    <a:pos x="T2" y="T3"/>
                  </a:cxn>
                  <a:cxn ang="T12">
                    <a:pos x="T4" y="T5"/>
                  </a:cxn>
                  <a:cxn ang="T13">
                    <a:pos x="T6" y="T7"/>
                  </a:cxn>
                  <a:cxn ang="T14">
                    <a:pos x="T8" y="T9"/>
                  </a:cxn>
                </a:cxnLst>
                <a:rect l="T15" t="T16" r="T17" b="T18"/>
                <a:pathLst>
                  <a:path w="192" h="1">
                    <a:moveTo>
                      <a:pt x="0" y="0"/>
                    </a:moveTo>
                    <a:lnTo>
                      <a:pt x="42" y="0"/>
                    </a:lnTo>
                    <a:lnTo>
                      <a:pt x="84" y="0"/>
                    </a:lnTo>
                    <a:lnTo>
                      <a:pt x="132" y="0"/>
                    </a:lnTo>
                    <a:lnTo>
                      <a:pt x="192" y="0"/>
                    </a:lnTo>
                  </a:path>
                </a:pathLst>
              </a:custGeom>
              <a:noFill/>
              <a:ln w="9525">
                <a:solidFill>
                  <a:srgbClr val="FF0000"/>
                </a:solidFill>
                <a:round/>
                <a:headEnd/>
                <a:tailEnd/>
              </a:ln>
            </p:spPr>
            <p:txBody>
              <a:bodyPr/>
              <a:lstStyle/>
              <a:p>
                <a:endParaRPr lang="en-US"/>
              </a:p>
            </p:txBody>
          </p:sp>
          <p:sp>
            <p:nvSpPr>
              <p:cNvPr id="38013" name="Freeform 45"/>
              <p:cNvSpPr>
                <a:spLocks/>
              </p:cNvSpPr>
              <p:nvPr/>
            </p:nvSpPr>
            <p:spPr bwMode="auto">
              <a:xfrm>
                <a:off x="1355" y="1791"/>
                <a:ext cx="311" cy="18"/>
              </a:xfrm>
              <a:custGeom>
                <a:avLst/>
                <a:gdLst>
                  <a:gd name="T0" fmla="*/ 0 w 311"/>
                  <a:gd name="T1" fmla="*/ 0 h 18"/>
                  <a:gd name="T2" fmla="*/ 66 w 311"/>
                  <a:gd name="T3" fmla="*/ 0 h 18"/>
                  <a:gd name="T4" fmla="*/ 138 w 311"/>
                  <a:gd name="T5" fmla="*/ 9 h 18"/>
                  <a:gd name="T6" fmla="*/ 222 w 311"/>
                  <a:gd name="T7" fmla="*/ 9 h 18"/>
                  <a:gd name="T8" fmla="*/ 311 w 311"/>
                  <a:gd name="T9" fmla="*/ 18 h 18"/>
                  <a:gd name="T10" fmla="*/ 0 60000 65536"/>
                  <a:gd name="T11" fmla="*/ 0 60000 65536"/>
                  <a:gd name="T12" fmla="*/ 0 60000 65536"/>
                  <a:gd name="T13" fmla="*/ 0 60000 65536"/>
                  <a:gd name="T14" fmla="*/ 0 60000 65536"/>
                  <a:gd name="T15" fmla="*/ 0 w 311"/>
                  <a:gd name="T16" fmla="*/ 0 h 18"/>
                  <a:gd name="T17" fmla="*/ 311 w 311"/>
                  <a:gd name="T18" fmla="*/ 18 h 18"/>
                </a:gdLst>
                <a:ahLst/>
                <a:cxnLst>
                  <a:cxn ang="T10">
                    <a:pos x="T0" y="T1"/>
                  </a:cxn>
                  <a:cxn ang="T11">
                    <a:pos x="T2" y="T3"/>
                  </a:cxn>
                  <a:cxn ang="T12">
                    <a:pos x="T4" y="T5"/>
                  </a:cxn>
                  <a:cxn ang="T13">
                    <a:pos x="T6" y="T7"/>
                  </a:cxn>
                  <a:cxn ang="T14">
                    <a:pos x="T8" y="T9"/>
                  </a:cxn>
                </a:cxnLst>
                <a:rect l="T15" t="T16" r="T17" b="T18"/>
                <a:pathLst>
                  <a:path w="311" h="18">
                    <a:moveTo>
                      <a:pt x="0" y="0"/>
                    </a:moveTo>
                    <a:lnTo>
                      <a:pt x="66" y="0"/>
                    </a:lnTo>
                    <a:lnTo>
                      <a:pt x="138" y="9"/>
                    </a:lnTo>
                    <a:lnTo>
                      <a:pt x="222" y="9"/>
                    </a:lnTo>
                    <a:lnTo>
                      <a:pt x="311" y="18"/>
                    </a:lnTo>
                  </a:path>
                </a:pathLst>
              </a:custGeom>
              <a:noFill/>
              <a:ln w="9525">
                <a:solidFill>
                  <a:srgbClr val="FF0000"/>
                </a:solidFill>
                <a:round/>
                <a:headEnd/>
                <a:tailEnd/>
              </a:ln>
            </p:spPr>
            <p:txBody>
              <a:bodyPr/>
              <a:lstStyle/>
              <a:p>
                <a:endParaRPr lang="en-US"/>
              </a:p>
            </p:txBody>
          </p:sp>
          <p:sp>
            <p:nvSpPr>
              <p:cNvPr id="38014" name="Freeform 46"/>
              <p:cNvSpPr>
                <a:spLocks/>
              </p:cNvSpPr>
              <p:nvPr/>
            </p:nvSpPr>
            <p:spPr bwMode="auto">
              <a:xfrm>
                <a:off x="1666" y="1809"/>
                <a:ext cx="468" cy="27"/>
              </a:xfrm>
              <a:custGeom>
                <a:avLst/>
                <a:gdLst>
                  <a:gd name="T0" fmla="*/ 0 w 468"/>
                  <a:gd name="T1" fmla="*/ 0 h 27"/>
                  <a:gd name="T2" fmla="*/ 102 w 468"/>
                  <a:gd name="T3" fmla="*/ 9 h 27"/>
                  <a:gd name="T4" fmla="*/ 210 w 468"/>
                  <a:gd name="T5" fmla="*/ 9 h 27"/>
                  <a:gd name="T6" fmla="*/ 330 w 468"/>
                  <a:gd name="T7" fmla="*/ 18 h 27"/>
                  <a:gd name="T8" fmla="*/ 396 w 468"/>
                  <a:gd name="T9" fmla="*/ 18 h 27"/>
                  <a:gd name="T10" fmla="*/ 468 w 468"/>
                  <a:gd name="T11" fmla="*/ 27 h 27"/>
                  <a:gd name="T12" fmla="*/ 0 60000 65536"/>
                  <a:gd name="T13" fmla="*/ 0 60000 65536"/>
                  <a:gd name="T14" fmla="*/ 0 60000 65536"/>
                  <a:gd name="T15" fmla="*/ 0 60000 65536"/>
                  <a:gd name="T16" fmla="*/ 0 60000 65536"/>
                  <a:gd name="T17" fmla="*/ 0 60000 65536"/>
                  <a:gd name="T18" fmla="*/ 0 w 468"/>
                  <a:gd name="T19" fmla="*/ 0 h 27"/>
                  <a:gd name="T20" fmla="*/ 468 w 468"/>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468" h="27">
                    <a:moveTo>
                      <a:pt x="0" y="0"/>
                    </a:moveTo>
                    <a:lnTo>
                      <a:pt x="102" y="9"/>
                    </a:lnTo>
                    <a:lnTo>
                      <a:pt x="210" y="9"/>
                    </a:lnTo>
                    <a:lnTo>
                      <a:pt x="330" y="18"/>
                    </a:lnTo>
                    <a:lnTo>
                      <a:pt x="396" y="18"/>
                    </a:lnTo>
                    <a:lnTo>
                      <a:pt x="468" y="27"/>
                    </a:lnTo>
                  </a:path>
                </a:pathLst>
              </a:custGeom>
              <a:noFill/>
              <a:ln w="9525">
                <a:solidFill>
                  <a:srgbClr val="FF0000"/>
                </a:solidFill>
                <a:round/>
                <a:headEnd/>
                <a:tailEnd/>
              </a:ln>
            </p:spPr>
            <p:txBody>
              <a:bodyPr/>
              <a:lstStyle/>
              <a:p>
                <a:endParaRPr lang="en-US"/>
              </a:p>
            </p:txBody>
          </p:sp>
          <p:sp>
            <p:nvSpPr>
              <p:cNvPr id="38015" name="Freeform 47"/>
              <p:cNvSpPr>
                <a:spLocks/>
              </p:cNvSpPr>
              <p:nvPr/>
            </p:nvSpPr>
            <p:spPr bwMode="auto">
              <a:xfrm>
                <a:off x="2134" y="1836"/>
                <a:ext cx="707" cy="54"/>
              </a:xfrm>
              <a:custGeom>
                <a:avLst/>
                <a:gdLst>
                  <a:gd name="T0" fmla="*/ 0 w 707"/>
                  <a:gd name="T1" fmla="*/ 0 h 54"/>
                  <a:gd name="T2" fmla="*/ 78 w 707"/>
                  <a:gd name="T3" fmla="*/ 9 h 54"/>
                  <a:gd name="T4" fmla="*/ 168 w 707"/>
                  <a:gd name="T5" fmla="*/ 9 h 54"/>
                  <a:gd name="T6" fmla="*/ 258 w 707"/>
                  <a:gd name="T7" fmla="*/ 18 h 54"/>
                  <a:gd name="T8" fmla="*/ 353 w 707"/>
                  <a:gd name="T9" fmla="*/ 27 h 54"/>
                  <a:gd name="T10" fmla="*/ 449 w 707"/>
                  <a:gd name="T11" fmla="*/ 36 h 54"/>
                  <a:gd name="T12" fmla="*/ 539 w 707"/>
                  <a:gd name="T13" fmla="*/ 36 h 54"/>
                  <a:gd name="T14" fmla="*/ 629 w 707"/>
                  <a:gd name="T15" fmla="*/ 45 h 54"/>
                  <a:gd name="T16" fmla="*/ 707 w 707"/>
                  <a:gd name="T17" fmla="*/ 54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7"/>
                  <a:gd name="T28" fmla="*/ 0 h 54"/>
                  <a:gd name="T29" fmla="*/ 707 w 707"/>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7" h="54">
                    <a:moveTo>
                      <a:pt x="0" y="0"/>
                    </a:moveTo>
                    <a:lnTo>
                      <a:pt x="78" y="9"/>
                    </a:lnTo>
                    <a:lnTo>
                      <a:pt x="168" y="9"/>
                    </a:lnTo>
                    <a:lnTo>
                      <a:pt x="258" y="18"/>
                    </a:lnTo>
                    <a:lnTo>
                      <a:pt x="353" y="27"/>
                    </a:lnTo>
                    <a:lnTo>
                      <a:pt x="449" y="36"/>
                    </a:lnTo>
                    <a:lnTo>
                      <a:pt x="539" y="36"/>
                    </a:lnTo>
                    <a:lnTo>
                      <a:pt x="629" y="45"/>
                    </a:lnTo>
                    <a:lnTo>
                      <a:pt x="707" y="54"/>
                    </a:lnTo>
                  </a:path>
                </a:pathLst>
              </a:custGeom>
              <a:noFill/>
              <a:ln w="9525">
                <a:solidFill>
                  <a:srgbClr val="FF0000"/>
                </a:solidFill>
                <a:round/>
                <a:headEnd/>
                <a:tailEnd/>
              </a:ln>
            </p:spPr>
            <p:txBody>
              <a:bodyPr/>
              <a:lstStyle/>
              <a:p>
                <a:endParaRPr lang="en-US"/>
              </a:p>
            </p:txBody>
          </p:sp>
          <p:sp>
            <p:nvSpPr>
              <p:cNvPr id="38016" name="Freeform 48"/>
              <p:cNvSpPr>
                <a:spLocks/>
              </p:cNvSpPr>
              <p:nvPr/>
            </p:nvSpPr>
            <p:spPr bwMode="auto">
              <a:xfrm>
                <a:off x="2841" y="1890"/>
                <a:ext cx="491" cy="54"/>
              </a:xfrm>
              <a:custGeom>
                <a:avLst/>
                <a:gdLst>
                  <a:gd name="T0" fmla="*/ 0 w 491"/>
                  <a:gd name="T1" fmla="*/ 0 h 54"/>
                  <a:gd name="T2" fmla="*/ 72 w 491"/>
                  <a:gd name="T3" fmla="*/ 9 h 54"/>
                  <a:gd name="T4" fmla="*/ 138 w 491"/>
                  <a:gd name="T5" fmla="*/ 9 h 54"/>
                  <a:gd name="T6" fmla="*/ 258 w 491"/>
                  <a:gd name="T7" fmla="*/ 27 h 54"/>
                  <a:gd name="T8" fmla="*/ 372 w 491"/>
                  <a:gd name="T9" fmla="*/ 36 h 54"/>
                  <a:gd name="T10" fmla="*/ 491 w 491"/>
                  <a:gd name="T11" fmla="*/ 54 h 54"/>
                  <a:gd name="T12" fmla="*/ 0 60000 65536"/>
                  <a:gd name="T13" fmla="*/ 0 60000 65536"/>
                  <a:gd name="T14" fmla="*/ 0 60000 65536"/>
                  <a:gd name="T15" fmla="*/ 0 60000 65536"/>
                  <a:gd name="T16" fmla="*/ 0 60000 65536"/>
                  <a:gd name="T17" fmla="*/ 0 60000 65536"/>
                  <a:gd name="T18" fmla="*/ 0 w 491"/>
                  <a:gd name="T19" fmla="*/ 0 h 54"/>
                  <a:gd name="T20" fmla="*/ 491 w 491"/>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491" h="54">
                    <a:moveTo>
                      <a:pt x="0" y="0"/>
                    </a:moveTo>
                    <a:lnTo>
                      <a:pt x="72" y="9"/>
                    </a:lnTo>
                    <a:lnTo>
                      <a:pt x="138" y="9"/>
                    </a:lnTo>
                    <a:lnTo>
                      <a:pt x="258" y="27"/>
                    </a:lnTo>
                    <a:lnTo>
                      <a:pt x="372" y="36"/>
                    </a:lnTo>
                    <a:lnTo>
                      <a:pt x="491" y="54"/>
                    </a:lnTo>
                  </a:path>
                </a:pathLst>
              </a:custGeom>
              <a:noFill/>
              <a:ln w="9525">
                <a:solidFill>
                  <a:srgbClr val="FF0000"/>
                </a:solidFill>
                <a:round/>
                <a:headEnd/>
                <a:tailEnd/>
              </a:ln>
            </p:spPr>
            <p:txBody>
              <a:bodyPr/>
              <a:lstStyle/>
              <a:p>
                <a:endParaRPr lang="en-US"/>
              </a:p>
            </p:txBody>
          </p:sp>
          <p:sp>
            <p:nvSpPr>
              <p:cNvPr id="38017" name="Freeform 49"/>
              <p:cNvSpPr>
                <a:spLocks/>
              </p:cNvSpPr>
              <p:nvPr/>
            </p:nvSpPr>
            <p:spPr bwMode="auto">
              <a:xfrm>
                <a:off x="3332" y="1944"/>
                <a:ext cx="486" cy="108"/>
              </a:xfrm>
              <a:custGeom>
                <a:avLst/>
                <a:gdLst>
                  <a:gd name="T0" fmla="*/ 0 w 486"/>
                  <a:gd name="T1" fmla="*/ 0 h 108"/>
                  <a:gd name="T2" fmla="*/ 66 w 486"/>
                  <a:gd name="T3" fmla="*/ 9 h 108"/>
                  <a:gd name="T4" fmla="*/ 132 w 486"/>
                  <a:gd name="T5" fmla="*/ 27 h 108"/>
                  <a:gd name="T6" fmla="*/ 264 w 486"/>
                  <a:gd name="T7" fmla="*/ 54 h 108"/>
                  <a:gd name="T8" fmla="*/ 330 w 486"/>
                  <a:gd name="T9" fmla="*/ 63 h 108"/>
                  <a:gd name="T10" fmla="*/ 390 w 486"/>
                  <a:gd name="T11" fmla="*/ 81 h 108"/>
                  <a:gd name="T12" fmla="*/ 444 w 486"/>
                  <a:gd name="T13" fmla="*/ 90 h 108"/>
                  <a:gd name="T14" fmla="*/ 486 w 486"/>
                  <a:gd name="T15" fmla="*/ 108 h 108"/>
                  <a:gd name="T16" fmla="*/ 0 60000 65536"/>
                  <a:gd name="T17" fmla="*/ 0 60000 65536"/>
                  <a:gd name="T18" fmla="*/ 0 60000 65536"/>
                  <a:gd name="T19" fmla="*/ 0 60000 65536"/>
                  <a:gd name="T20" fmla="*/ 0 60000 65536"/>
                  <a:gd name="T21" fmla="*/ 0 60000 65536"/>
                  <a:gd name="T22" fmla="*/ 0 60000 65536"/>
                  <a:gd name="T23" fmla="*/ 0 60000 65536"/>
                  <a:gd name="T24" fmla="*/ 0 w 486"/>
                  <a:gd name="T25" fmla="*/ 0 h 108"/>
                  <a:gd name="T26" fmla="*/ 486 w 486"/>
                  <a:gd name="T27" fmla="*/ 108 h 1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6" h="108">
                    <a:moveTo>
                      <a:pt x="0" y="0"/>
                    </a:moveTo>
                    <a:lnTo>
                      <a:pt x="66" y="9"/>
                    </a:lnTo>
                    <a:lnTo>
                      <a:pt x="132" y="27"/>
                    </a:lnTo>
                    <a:lnTo>
                      <a:pt x="264" y="54"/>
                    </a:lnTo>
                    <a:lnTo>
                      <a:pt x="330" y="63"/>
                    </a:lnTo>
                    <a:lnTo>
                      <a:pt x="390" y="81"/>
                    </a:lnTo>
                    <a:lnTo>
                      <a:pt x="444" y="90"/>
                    </a:lnTo>
                    <a:lnTo>
                      <a:pt x="486" y="108"/>
                    </a:lnTo>
                  </a:path>
                </a:pathLst>
              </a:custGeom>
              <a:noFill/>
              <a:ln w="9525">
                <a:solidFill>
                  <a:srgbClr val="FF0000"/>
                </a:solidFill>
                <a:round/>
                <a:headEnd/>
                <a:tailEnd/>
              </a:ln>
            </p:spPr>
            <p:txBody>
              <a:bodyPr/>
              <a:lstStyle/>
              <a:p>
                <a:endParaRPr lang="en-US"/>
              </a:p>
            </p:txBody>
          </p:sp>
          <p:sp>
            <p:nvSpPr>
              <p:cNvPr id="38018" name="Freeform 50"/>
              <p:cNvSpPr>
                <a:spLocks/>
              </p:cNvSpPr>
              <p:nvPr/>
            </p:nvSpPr>
            <p:spPr bwMode="auto">
              <a:xfrm>
                <a:off x="3818" y="2052"/>
                <a:ext cx="126" cy="109"/>
              </a:xfrm>
              <a:custGeom>
                <a:avLst/>
                <a:gdLst>
                  <a:gd name="T0" fmla="*/ 0 w 126"/>
                  <a:gd name="T1" fmla="*/ 0 h 109"/>
                  <a:gd name="T2" fmla="*/ 6 w 126"/>
                  <a:gd name="T3" fmla="*/ 0 h 109"/>
                  <a:gd name="T4" fmla="*/ 18 w 126"/>
                  <a:gd name="T5" fmla="*/ 0 h 109"/>
                  <a:gd name="T6" fmla="*/ 42 w 126"/>
                  <a:gd name="T7" fmla="*/ 9 h 109"/>
                  <a:gd name="T8" fmla="*/ 60 w 126"/>
                  <a:gd name="T9" fmla="*/ 9 h 109"/>
                  <a:gd name="T10" fmla="*/ 84 w 126"/>
                  <a:gd name="T11" fmla="*/ 27 h 109"/>
                  <a:gd name="T12" fmla="*/ 108 w 126"/>
                  <a:gd name="T13" fmla="*/ 45 h 109"/>
                  <a:gd name="T14" fmla="*/ 120 w 126"/>
                  <a:gd name="T15" fmla="*/ 73 h 109"/>
                  <a:gd name="T16" fmla="*/ 126 w 126"/>
                  <a:gd name="T17" fmla="*/ 109 h 1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109"/>
                  <a:gd name="T29" fmla="*/ 126 w 126"/>
                  <a:gd name="T30" fmla="*/ 109 h 10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109">
                    <a:moveTo>
                      <a:pt x="0" y="0"/>
                    </a:moveTo>
                    <a:lnTo>
                      <a:pt x="6" y="0"/>
                    </a:lnTo>
                    <a:lnTo>
                      <a:pt x="18" y="0"/>
                    </a:lnTo>
                    <a:lnTo>
                      <a:pt x="42" y="9"/>
                    </a:lnTo>
                    <a:lnTo>
                      <a:pt x="60" y="9"/>
                    </a:lnTo>
                    <a:lnTo>
                      <a:pt x="84" y="27"/>
                    </a:lnTo>
                    <a:lnTo>
                      <a:pt x="108" y="45"/>
                    </a:lnTo>
                    <a:lnTo>
                      <a:pt x="120" y="73"/>
                    </a:lnTo>
                    <a:lnTo>
                      <a:pt x="126" y="109"/>
                    </a:lnTo>
                  </a:path>
                </a:pathLst>
              </a:custGeom>
              <a:noFill/>
              <a:ln w="9525">
                <a:solidFill>
                  <a:srgbClr val="FF0000"/>
                </a:solidFill>
                <a:round/>
                <a:headEnd/>
                <a:tailEnd/>
              </a:ln>
            </p:spPr>
            <p:txBody>
              <a:bodyPr/>
              <a:lstStyle/>
              <a:p>
                <a:endParaRPr lang="en-US"/>
              </a:p>
            </p:txBody>
          </p:sp>
          <p:sp>
            <p:nvSpPr>
              <p:cNvPr id="38019" name="Freeform 51"/>
              <p:cNvSpPr>
                <a:spLocks/>
              </p:cNvSpPr>
              <p:nvPr/>
            </p:nvSpPr>
            <p:spPr bwMode="auto">
              <a:xfrm>
                <a:off x="5022" y="1638"/>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0" name="Freeform 52"/>
              <p:cNvSpPr>
                <a:spLocks/>
              </p:cNvSpPr>
              <p:nvPr/>
            </p:nvSpPr>
            <p:spPr bwMode="auto">
              <a:xfrm>
                <a:off x="4891" y="162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1" name="Freeform 53"/>
              <p:cNvSpPr>
                <a:spLocks/>
              </p:cNvSpPr>
              <p:nvPr/>
            </p:nvSpPr>
            <p:spPr bwMode="auto">
              <a:xfrm>
                <a:off x="4753" y="1584"/>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2" name="Freeform 54"/>
              <p:cNvSpPr>
                <a:spLocks/>
              </p:cNvSpPr>
              <p:nvPr/>
            </p:nvSpPr>
            <p:spPr bwMode="auto">
              <a:xfrm>
                <a:off x="4609" y="1557"/>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3" name="Freeform 55"/>
              <p:cNvSpPr>
                <a:spLocks/>
              </p:cNvSpPr>
              <p:nvPr/>
            </p:nvSpPr>
            <p:spPr bwMode="auto">
              <a:xfrm>
                <a:off x="4471" y="1521"/>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4" name="Freeform 56"/>
              <p:cNvSpPr>
                <a:spLocks/>
              </p:cNvSpPr>
              <p:nvPr/>
            </p:nvSpPr>
            <p:spPr bwMode="auto">
              <a:xfrm>
                <a:off x="4327" y="1475"/>
                <a:ext cx="36" cy="55"/>
              </a:xfrm>
              <a:custGeom>
                <a:avLst/>
                <a:gdLst>
                  <a:gd name="T0" fmla="*/ 18 w 36"/>
                  <a:gd name="T1" fmla="*/ 0 h 55"/>
                  <a:gd name="T2" fmla="*/ 36 w 36"/>
                  <a:gd name="T3" fmla="*/ 27 h 55"/>
                  <a:gd name="T4" fmla="*/ 18 w 36"/>
                  <a:gd name="T5" fmla="*/ 55 h 55"/>
                  <a:gd name="T6" fmla="*/ 0 w 36"/>
                  <a:gd name="T7" fmla="*/ 27 h 55"/>
                  <a:gd name="T8" fmla="*/ 18 w 36"/>
                  <a:gd name="T9" fmla="*/ 0 h 55"/>
                  <a:gd name="T10" fmla="*/ 0 60000 65536"/>
                  <a:gd name="T11" fmla="*/ 0 60000 65536"/>
                  <a:gd name="T12" fmla="*/ 0 60000 65536"/>
                  <a:gd name="T13" fmla="*/ 0 60000 65536"/>
                  <a:gd name="T14" fmla="*/ 0 60000 65536"/>
                  <a:gd name="T15" fmla="*/ 0 w 36"/>
                  <a:gd name="T16" fmla="*/ 0 h 55"/>
                  <a:gd name="T17" fmla="*/ 36 w 36"/>
                  <a:gd name="T18" fmla="*/ 55 h 55"/>
                </a:gdLst>
                <a:ahLst/>
                <a:cxnLst>
                  <a:cxn ang="T10">
                    <a:pos x="T0" y="T1"/>
                  </a:cxn>
                  <a:cxn ang="T11">
                    <a:pos x="T2" y="T3"/>
                  </a:cxn>
                  <a:cxn ang="T12">
                    <a:pos x="T4" y="T5"/>
                  </a:cxn>
                  <a:cxn ang="T13">
                    <a:pos x="T6" y="T7"/>
                  </a:cxn>
                  <a:cxn ang="T14">
                    <a:pos x="T8" y="T9"/>
                  </a:cxn>
                </a:cxnLst>
                <a:rect l="T15" t="T16" r="T17" b="T18"/>
                <a:pathLst>
                  <a:path w="36" h="55">
                    <a:moveTo>
                      <a:pt x="18" y="0"/>
                    </a:moveTo>
                    <a:lnTo>
                      <a:pt x="36" y="27"/>
                    </a:lnTo>
                    <a:lnTo>
                      <a:pt x="18" y="55"/>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5" name="Freeform 57"/>
              <p:cNvSpPr>
                <a:spLocks/>
              </p:cNvSpPr>
              <p:nvPr/>
            </p:nvSpPr>
            <p:spPr bwMode="auto">
              <a:xfrm>
                <a:off x="4189" y="1421"/>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6" name="Freeform 58"/>
              <p:cNvSpPr>
                <a:spLocks/>
              </p:cNvSpPr>
              <p:nvPr/>
            </p:nvSpPr>
            <p:spPr bwMode="auto">
              <a:xfrm>
                <a:off x="4052" y="1349"/>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7" name="Freeform 59"/>
              <p:cNvSpPr>
                <a:spLocks/>
              </p:cNvSpPr>
              <p:nvPr/>
            </p:nvSpPr>
            <p:spPr bwMode="auto">
              <a:xfrm>
                <a:off x="3992" y="1313"/>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8" name="Freeform 60"/>
              <p:cNvSpPr>
                <a:spLocks/>
              </p:cNvSpPr>
              <p:nvPr/>
            </p:nvSpPr>
            <p:spPr bwMode="auto">
              <a:xfrm>
                <a:off x="3944" y="1268"/>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9" name="Freeform 61"/>
              <p:cNvSpPr>
                <a:spLocks/>
              </p:cNvSpPr>
              <p:nvPr/>
            </p:nvSpPr>
            <p:spPr bwMode="auto">
              <a:xfrm>
                <a:off x="3938" y="125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30" name="Freeform 62"/>
              <p:cNvSpPr>
                <a:spLocks/>
              </p:cNvSpPr>
              <p:nvPr/>
            </p:nvSpPr>
            <p:spPr bwMode="auto">
              <a:xfrm>
                <a:off x="3938" y="125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31" name="Rectangle 63"/>
              <p:cNvSpPr>
                <a:spLocks noChangeArrowheads="1"/>
              </p:cNvSpPr>
              <p:nvPr/>
            </p:nvSpPr>
            <p:spPr bwMode="auto">
              <a:xfrm>
                <a:off x="947"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2" name="Rectangle 64"/>
              <p:cNvSpPr>
                <a:spLocks noChangeArrowheads="1"/>
              </p:cNvSpPr>
              <p:nvPr/>
            </p:nvSpPr>
            <p:spPr bwMode="auto">
              <a:xfrm>
                <a:off x="96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3" name="Rectangle 65"/>
              <p:cNvSpPr>
                <a:spLocks noChangeArrowheads="1"/>
              </p:cNvSpPr>
              <p:nvPr/>
            </p:nvSpPr>
            <p:spPr bwMode="auto">
              <a:xfrm>
                <a:off x="102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4" name="Rectangle 66"/>
              <p:cNvSpPr>
                <a:spLocks noChangeArrowheads="1"/>
              </p:cNvSpPr>
              <p:nvPr/>
            </p:nvSpPr>
            <p:spPr bwMode="auto">
              <a:xfrm>
                <a:off x="114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5" name="Rectangle 67"/>
              <p:cNvSpPr>
                <a:spLocks noChangeArrowheads="1"/>
              </p:cNvSpPr>
              <p:nvPr/>
            </p:nvSpPr>
            <p:spPr bwMode="auto">
              <a:xfrm>
                <a:off x="1337"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6" name="Rectangle 68"/>
              <p:cNvSpPr>
                <a:spLocks noChangeArrowheads="1"/>
              </p:cNvSpPr>
              <p:nvPr/>
            </p:nvSpPr>
            <p:spPr bwMode="auto">
              <a:xfrm>
                <a:off x="1648" y="1782"/>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7" name="Rectangle 69"/>
              <p:cNvSpPr>
                <a:spLocks noChangeArrowheads="1"/>
              </p:cNvSpPr>
              <p:nvPr/>
            </p:nvSpPr>
            <p:spPr bwMode="auto">
              <a:xfrm>
                <a:off x="2116" y="1809"/>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8" name="Rectangle 70"/>
              <p:cNvSpPr>
                <a:spLocks noChangeArrowheads="1"/>
              </p:cNvSpPr>
              <p:nvPr/>
            </p:nvSpPr>
            <p:spPr bwMode="auto">
              <a:xfrm>
                <a:off x="2823" y="1863"/>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9" name="Rectangle 71"/>
              <p:cNvSpPr>
                <a:spLocks noChangeArrowheads="1"/>
              </p:cNvSpPr>
              <p:nvPr/>
            </p:nvSpPr>
            <p:spPr bwMode="auto">
              <a:xfrm>
                <a:off x="3314" y="1917"/>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0" name="Rectangle 72"/>
              <p:cNvSpPr>
                <a:spLocks noChangeArrowheads="1"/>
              </p:cNvSpPr>
              <p:nvPr/>
            </p:nvSpPr>
            <p:spPr bwMode="auto">
              <a:xfrm>
                <a:off x="3800" y="2025"/>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1" name="Rectangle 73"/>
              <p:cNvSpPr>
                <a:spLocks noChangeArrowheads="1"/>
              </p:cNvSpPr>
              <p:nvPr/>
            </p:nvSpPr>
            <p:spPr bwMode="auto">
              <a:xfrm>
                <a:off x="3926" y="213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2" name="Rectangle 74"/>
              <p:cNvSpPr>
                <a:spLocks noChangeArrowheads="1"/>
              </p:cNvSpPr>
              <p:nvPr/>
            </p:nvSpPr>
            <p:spPr bwMode="auto">
              <a:xfrm>
                <a:off x="636" y="3269"/>
                <a:ext cx="77"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a:t>
                </a:r>
                <a:endParaRPr lang="en-US" sz="1200"/>
              </a:p>
            </p:txBody>
          </p:sp>
          <p:sp>
            <p:nvSpPr>
              <p:cNvPr id="38043" name="Rectangle 75"/>
              <p:cNvSpPr>
                <a:spLocks noChangeArrowheads="1"/>
              </p:cNvSpPr>
              <p:nvPr/>
            </p:nvSpPr>
            <p:spPr bwMode="auto">
              <a:xfrm>
                <a:off x="552" y="2855"/>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$1,000</a:t>
                </a:r>
                <a:endParaRPr lang="en-US" sz="1200"/>
              </a:p>
            </p:txBody>
          </p:sp>
          <p:sp>
            <p:nvSpPr>
              <p:cNvPr id="38044" name="Rectangle 76"/>
              <p:cNvSpPr>
                <a:spLocks noChangeArrowheads="1"/>
              </p:cNvSpPr>
              <p:nvPr/>
            </p:nvSpPr>
            <p:spPr bwMode="auto">
              <a:xfrm>
                <a:off x="552" y="2440"/>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$2,000</a:t>
                </a:r>
                <a:endParaRPr lang="en-US" sz="1200"/>
              </a:p>
            </p:txBody>
          </p:sp>
          <p:sp>
            <p:nvSpPr>
              <p:cNvPr id="38045" name="Rectangle 77"/>
              <p:cNvSpPr>
                <a:spLocks noChangeArrowheads="1"/>
              </p:cNvSpPr>
              <p:nvPr/>
            </p:nvSpPr>
            <p:spPr bwMode="auto">
              <a:xfrm>
                <a:off x="552" y="2025"/>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$3,000</a:t>
                </a:r>
                <a:endParaRPr lang="en-US" sz="1200"/>
              </a:p>
            </p:txBody>
          </p:sp>
          <p:sp>
            <p:nvSpPr>
              <p:cNvPr id="38046" name="Rectangle 78"/>
              <p:cNvSpPr>
                <a:spLocks noChangeArrowheads="1"/>
              </p:cNvSpPr>
              <p:nvPr/>
            </p:nvSpPr>
            <p:spPr bwMode="auto">
              <a:xfrm>
                <a:off x="552" y="1611"/>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$4,000</a:t>
                </a:r>
                <a:endParaRPr lang="en-US" sz="1200"/>
              </a:p>
            </p:txBody>
          </p:sp>
          <p:sp>
            <p:nvSpPr>
              <p:cNvPr id="38047" name="Rectangle 79"/>
              <p:cNvSpPr>
                <a:spLocks noChangeArrowheads="1"/>
              </p:cNvSpPr>
              <p:nvPr/>
            </p:nvSpPr>
            <p:spPr bwMode="auto">
              <a:xfrm>
                <a:off x="552" y="1196"/>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$5,000</a:t>
                </a:r>
                <a:endParaRPr lang="en-US" sz="1200"/>
              </a:p>
            </p:txBody>
          </p:sp>
          <p:sp>
            <p:nvSpPr>
              <p:cNvPr id="38048" name="Rectangle 80"/>
              <p:cNvSpPr>
                <a:spLocks noChangeArrowheads="1"/>
              </p:cNvSpPr>
              <p:nvPr/>
            </p:nvSpPr>
            <p:spPr bwMode="auto">
              <a:xfrm>
                <a:off x="552" y="781"/>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$6,000</a:t>
                </a:r>
                <a:endParaRPr lang="en-US" sz="1200"/>
              </a:p>
            </p:txBody>
          </p:sp>
          <p:sp>
            <p:nvSpPr>
              <p:cNvPr id="38049" name="Rectangle 81"/>
              <p:cNvSpPr>
                <a:spLocks noChangeArrowheads="1"/>
              </p:cNvSpPr>
              <p:nvPr/>
            </p:nvSpPr>
            <p:spPr bwMode="auto">
              <a:xfrm>
                <a:off x="911"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0.0</a:t>
                </a:r>
                <a:endParaRPr lang="en-US" sz="1200"/>
              </a:p>
            </p:txBody>
          </p:sp>
          <p:sp>
            <p:nvSpPr>
              <p:cNvPr id="38050" name="Rectangle 82"/>
              <p:cNvSpPr>
                <a:spLocks noChangeArrowheads="1"/>
              </p:cNvSpPr>
              <p:nvPr/>
            </p:nvSpPr>
            <p:spPr bwMode="auto">
              <a:xfrm>
                <a:off x="1337"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0.2</a:t>
                </a:r>
                <a:endParaRPr lang="en-US" sz="1200"/>
              </a:p>
            </p:txBody>
          </p:sp>
          <p:sp>
            <p:nvSpPr>
              <p:cNvPr id="38051" name="Rectangle 83"/>
              <p:cNvSpPr>
                <a:spLocks noChangeArrowheads="1"/>
              </p:cNvSpPr>
              <p:nvPr/>
            </p:nvSpPr>
            <p:spPr bwMode="auto">
              <a:xfrm>
                <a:off x="1762"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0.4</a:t>
                </a:r>
                <a:endParaRPr lang="en-US" sz="1200"/>
              </a:p>
            </p:txBody>
          </p:sp>
          <p:sp>
            <p:nvSpPr>
              <p:cNvPr id="38052" name="Rectangle 84"/>
              <p:cNvSpPr>
                <a:spLocks noChangeArrowheads="1"/>
              </p:cNvSpPr>
              <p:nvPr/>
            </p:nvSpPr>
            <p:spPr bwMode="auto">
              <a:xfrm>
                <a:off x="2188"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0.6</a:t>
                </a:r>
                <a:endParaRPr lang="en-US" sz="1200"/>
              </a:p>
            </p:txBody>
          </p:sp>
          <p:sp>
            <p:nvSpPr>
              <p:cNvPr id="38053" name="Rectangle 85"/>
              <p:cNvSpPr>
                <a:spLocks noChangeArrowheads="1"/>
              </p:cNvSpPr>
              <p:nvPr/>
            </p:nvSpPr>
            <p:spPr bwMode="auto">
              <a:xfrm>
                <a:off x="2613"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0.8</a:t>
                </a:r>
                <a:endParaRPr lang="en-US" sz="1200"/>
              </a:p>
            </p:txBody>
          </p:sp>
          <p:sp>
            <p:nvSpPr>
              <p:cNvPr id="38054" name="Rectangle 86"/>
              <p:cNvSpPr>
                <a:spLocks noChangeArrowheads="1"/>
              </p:cNvSpPr>
              <p:nvPr/>
            </p:nvSpPr>
            <p:spPr bwMode="auto">
              <a:xfrm>
                <a:off x="3039"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1.0</a:t>
                </a:r>
                <a:endParaRPr lang="en-US" sz="1200"/>
              </a:p>
            </p:txBody>
          </p:sp>
          <p:sp>
            <p:nvSpPr>
              <p:cNvPr id="38055" name="Rectangle 87"/>
              <p:cNvSpPr>
                <a:spLocks noChangeArrowheads="1"/>
              </p:cNvSpPr>
              <p:nvPr/>
            </p:nvSpPr>
            <p:spPr bwMode="auto">
              <a:xfrm>
                <a:off x="3458"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1.2</a:t>
                </a:r>
                <a:endParaRPr lang="en-US" sz="1200"/>
              </a:p>
            </p:txBody>
          </p:sp>
          <p:sp>
            <p:nvSpPr>
              <p:cNvPr id="38056" name="Rectangle 88"/>
              <p:cNvSpPr>
                <a:spLocks noChangeArrowheads="1"/>
              </p:cNvSpPr>
              <p:nvPr/>
            </p:nvSpPr>
            <p:spPr bwMode="auto">
              <a:xfrm>
                <a:off x="3884"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1.4</a:t>
                </a:r>
                <a:endParaRPr lang="en-US" sz="1200"/>
              </a:p>
            </p:txBody>
          </p:sp>
          <p:sp>
            <p:nvSpPr>
              <p:cNvPr id="38057" name="Rectangle 89"/>
              <p:cNvSpPr>
                <a:spLocks noChangeArrowheads="1"/>
              </p:cNvSpPr>
              <p:nvPr/>
            </p:nvSpPr>
            <p:spPr bwMode="auto">
              <a:xfrm>
                <a:off x="4309"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1.6</a:t>
                </a:r>
                <a:endParaRPr lang="en-US" sz="1200"/>
              </a:p>
            </p:txBody>
          </p:sp>
          <p:sp>
            <p:nvSpPr>
              <p:cNvPr id="38058" name="Rectangle 90"/>
              <p:cNvSpPr>
                <a:spLocks noChangeArrowheads="1"/>
              </p:cNvSpPr>
              <p:nvPr/>
            </p:nvSpPr>
            <p:spPr bwMode="auto">
              <a:xfrm>
                <a:off x="4735"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1.8</a:t>
                </a:r>
                <a:endParaRPr lang="en-US" sz="1200"/>
              </a:p>
            </p:txBody>
          </p:sp>
          <p:sp>
            <p:nvSpPr>
              <p:cNvPr id="38059" name="Rectangle 91"/>
              <p:cNvSpPr>
                <a:spLocks noChangeArrowheads="1"/>
              </p:cNvSpPr>
              <p:nvPr/>
            </p:nvSpPr>
            <p:spPr bwMode="auto">
              <a:xfrm>
                <a:off x="5160"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2.0</a:t>
                </a:r>
                <a:endParaRPr lang="en-US" sz="1200"/>
              </a:p>
            </p:txBody>
          </p:sp>
          <p:sp>
            <p:nvSpPr>
              <p:cNvPr id="38060" name="Rectangle 92"/>
              <p:cNvSpPr>
                <a:spLocks noChangeArrowheads="1"/>
              </p:cNvSpPr>
              <p:nvPr/>
            </p:nvSpPr>
            <p:spPr bwMode="auto">
              <a:xfrm>
                <a:off x="4909" y="3570"/>
                <a:ext cx="289"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Millions</a:t>
                </a:r>
                <a:endParaRPr lang="en-US" sz="1200" b="0"/>
              </a:p>
            </p:txBody>
          </p:sp>
          <p:sp>
            <p:nvSpPr>
              <p:cNvPr id="38061" name="Rectangle 93"/>
              <p:cNvSpPr>
                <a:spLocks noChangeArrowheads="1"/>
              </p:cNvSpPr>
              <p:nvPr/>
            </p:nvSpPr>
            <p:spPr bwMode="auto">
              <a:xfrm>
                <a:off x="2683" y="3639"/>
                <a:ext cx="773" cy="10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charset="0"/>
                  </a:rPr>
                  <a:t>Variance of Profits</a:t>
                </a:r>
                <a:endParaRPr lang="en-US" sz="1200"/>
              </a:p>
            </p:txBody>
          </p:sp>
          <p:sp>
            <p:nvSpPr>
              <p:cNvPr id="38062" name="Rectangle 94"/>
              <p:cNvSpPr>
                <a:spLocks noChangeArrowheads="1"/>
              </p:cNvSpPr>
              <p:nvPr/>
            </p:nvSpPr>
            <p:spPr bwMode="auto">
              <a:xfrm rot="-5400000">
                <a:off x="130" y="2066"/>
                <a:ext cx="634" cy="10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charset="0"/>
                  </a:rPr>
                  <a:t>Mean of Profits</a:t>
                </a:r>
                <a:endParaRPr lang="en-US" sz="1200"/>
              </a:p>
            </p:txBody>
          </p:sp>
          <p:sp>
            <p:nvSpPr>
              <p:cNvPr id="38063" name="Line 95"/>
              <p:cNvSpPr>
                <a:spLocks noChangeShapeType="1"/>
              </p:cNvSpPr>
              <p:nvPr/>
            </p:nvSpPr>
            <p:spPr bwMode="auto">
              <a:xfrm>
                <a:off x="3944" y="2168"/>
                <a:ext cx="0" cy="1184"/>
              </a:xfrm>
              <a:prstGeom prst="line">
                <a:avLst/>
              </a:prstGeom>
              <a:noFill/>
              <a:ln w="9525">
                <a:solidFill>
                  <a:srgbClr val="FF3300"/>
                </a:solidFill>
                <a:round/>
                <a:headEnd/>
                <a:tailEnd/>
              </a:ln>
            </p:spPr>
            <p:txBody>
              <a:bodyPr wrap="none">
                <a:spAutoFit/>
              </a:bodyPr>
              <a:lstStyle/>
              <a:p>
                <a:endParaRPr lang="en-US"/>
              </a:p>
            </p:txBody>
          </p:sp>
          <p:sp>
            <p:nvSpPr>
              <p:cNvPr id="38064" name="Line 96"/>
              <p:cNvSpPr>
                <a:spLocks noChangeShapeType="1"/>
              </p:cNvSpPr>
              <p:nvPr/>
            </p:nvSpPr>
            <p:spPr bwMode="auto">
              <a:xfrm>
                <a:off x="965" y="854"/>
                <a:ext cx="4249" cy="1"/>
              </a:xfrm>
              <a:prstGeom prst="line">
                <a:avLst/>
              </a:prstGeom>
              <a:noFill/>
              <a:ln w="0">
                <a:solidFill>
                  <a:srgbClr val="000000"/>
                </a:solidFill>
                <a:prstDash val="dash"/>
                <a:round/>
                <a:headEnd/>
                <a:tailEnd/>
              </a:ln>
            </p:spPr>
            <p:txBody>
              <a:bodyPr/>
              <a:lstStyle/>
              <a:p>
                <a:endParaRPr lang="en-US"/>
              </a:p>
            </p:txBody>
          </p:sp>
        </p:grpSp>
        <p:sp>
          <p:nvSpPr>
            <p:cNvPr id="37894" name="AutoShape 98"/>
            <p:cNvSpPr>
              <a:spLocks noChangeAspect="1" noChangeArrowheads="1" noTextEdit="1"/>
            </p:cNvSpPr>
            <p:nvPr/>
          </p:nvSpPr>
          <p:spPr bwMode="auto">
            <a:xfrm>
              <a:off x="1146" y="2121"/>
              <a:ext cx="2453" cy="1205"/>
            </a:xfrm>
            <a:prstGeom prst="rect">
              <a:avLst/>
            </a:prstGeom>
            <a:noFill/>
            <a:ln w="9525">
              <a:noFill/>
              <a:miter lim="800000"/>
              <a:headEnd/>
              <a:tailEnd/>
            </a:ln>
          </p:spPr>
          <p:txBody>
            <a:bodyPr/>
            <a:lstStyle/>
            <a:p>
              <a:endParaRPr lang="en-US"/>
            </a:p>
          </p:txBody>
        </p:sp>
        <p:sp>
          <p:nvSpPr>
            <p:cNvPr id="37895" name="Rectangle 100"/>
            <p:cNvSpPr>
              <a:spLocks noChangeArrowheads="1"/>
            </p:cNvSpPr>
            <p:nvPr/>
          </p:nvSpPr>
          <p:spPr bwMode="auto">
            <a:xfrm>
              <a:off x="1161" y="2136"/>
              <a:ext cx="2420" cy="1175"/>
            </a:xfrm>
            <a:prstGeom prst="rect">
              <a:avLst/>
            </a:prstGeom>
            <a:solidFill>
              <a:srgbClr val="FFFFFF"/>
            </a:solidFill>
            <a:ln w="0">
              <a:solidFill>
                <a:srgbClr val="000000"/>
              </a:solidFill>
              <a:miter lim="800000"/>
              <a:headEnd/>
              <a:tailEnd/>
            </a:ln>
          </p:spPr>
          <p:txBody>
            <a:bodyPr/>
            <a:lstStyle/>
            <a:p>
              <a:endParaRPr lang="en-US"/>
            </a:p>
          </p:txBody>
        </p:sp>
        <p:sp>
          <p:nvSpPr>
            <p:cNvPr id="37896" name="Rectangle 101"/>
            <p:cNvSpPr>
              <a:spLocks noChangeArrowheads="1"/>
            </p:cNvSpPr>
            <p:nvPr/>
          </p:nvSpPr>
          <p:spPr bwMode="auto">
            <a:xfrm>
              <a:off x="1372" y="2200"/>
              <a:ext cx="2139" cy="915"/>
            </a:xfrm>
            <a:prstGeom prst="rect">
              <a:avLst/>
            </a:prstGeom>
            <a:solidFill>
              <a:srgbClr val="FFFFFF"/>
            </a:solidFill>
            <a:ln w="9525">
              <a:noFill/>
              <a:miter lim="800000"/>
              <a:headEnd/>
              <a:tailEnd/>
            </a:ln>
          </p:spPr>
          <p:txBody>
            <a:bodyPr/>
            <a:lstStyle/>
            <a:p>
              <a:endParaRPr lang="en-US"/>
            </a:p>
          </p:txBody>
        </p:sp>
        <p:sp>
          <p:nvSpPr>
            <p:cNvPr id="37897" name="Line 102"/>
            <p:cNvSpPr>
              <a:spLocks noChangeShapeType="1"/>
            </p:cNvSpPr>
            <p:nvPr/>
          </p:nvSpPr>
          <p:spPr bwMode="auto">
            <a:xfrm>
              <a:off x="1372" y="2932"/>
              <a:ext cx="2139" cy="1"/>
            </a:xfrm>
            <a:prstGeom prst="line">
              <a:avLst/>
            </a:prstGeom>
            <a:noFill/>
            <a:ln w="0">
              <a:solidFill>
                <a:srgbClr val="000000"/>
              </a:solidFill>
              <a:prstDash val="sysDash"/>
              <a:round/>
              <a:headEnd/>
              <a:tailEnd/>
            </a:ln>
          </p:spPr>
          <p:txBody>
            <a:bodyPr/>
            <a:lstStyle/>
            <a:p>
              <a:endParaRPr lang="en-US"/>
            </a:p>
          </p:txBody>
        </p:sp>
        <p:sp>
          <p:nvSpPr>
            <p:cNvPr id="37898" name="Line 103"/>
            <p:cNvSpPr>
              <a:spLocks noChangeShapeType="1"/>
            </p:cNvSpPr>
            <p:nvPr/>
          </p:nvSpPr>
          <p:spPr bwMode="auto">
            <a:xfrm>
              <a:off x="1372" y="2749"/>
              <a:ext cx="2139" cy="1"/>
            </a:xfrm>
            <a:prstGeom prst="line">
              <a:avLst/>
            </a:prstGeom>
            <a:noFill/>
            <a:ln w="0">
              <a:solidFill>
                <a:srgbClr val="000000"/>
              </a:solidFill>
              <a:prstDash val="sysDash"/>
              <a:round/>
              <a:headEnd/>
              <a:tailEnd/>
            </a:ln>
          </p:spPr>
          <p:txBody>
            <a:bodyPr/>
            <a:lstStyle/>
            <a:p>
              <a:endParaRPr lang="en-US"/>
            </a:p>
          </p:txBody>
        </p:sp>
        <p:sp>
          <p:nvSpPr>
            <p:cNvPr id="37899" name="Line 104"/>
            <p:cNvSpPr>
              <a:spLocks noChangeShapeType="1"/>
            </p:cNvSpPr>
            <p:nvPr/>
          </p:nvSpPr>
          <p:spPr bwMode="auto">
            <a:xfrm>
              <a:off x="1372" y="2566"/>
              <a:ext cx="2139" cy="1"/>
            </a:xfrm>
            <a:prstGeom prst="line">
              <a:avLst/>
            </a:prstGeom>
            <a:noFill/>
            <a:ln w="0">
              <a:solidFill>
                <a:srgbClr val="000000"/>
              </a:solidFill>
              <a:prstDash val="sysDash"/>
              <a:round/>
              <a:headEnd/>
              <a:tailEnd/>
            </a:ln>
          </p:spPr>
          <p:txBody>
            <a:bodyPr/>
            <a:lstStyle/>
            <a:p>
              <a:endParaRPr lang="en-US"/>
            </a:p>
          </p:txBody>
        </p:sp>
        <p:sp>
          <p:nvSpPr>
            <p:cNvPr id="37900" name="Line 105"/>
            <p:cNvSpPr>
              <a:spLocks noChangeShapeType="1"/>
            </p:cNvSpPr>
            <p:nvPr/>
          </p:nvSpPr>
          <p:spPr bwMode="auto">
            <a:xfrm>
              <a:off x="1372" y="2383"/>
              <a:ext cx="2139" cy="1"/>
            </a:xfrm>
            <a:prstGeom prst="line">
              <a:avLst/>
            </a:prstGeom>
            <a:noFill/>
            <a:ln w="0">
              <a:solidFill>
                <a:srgbClr val="000000"/>
              </a:solidFill>
              <a:prstDash val="sysDash"/>
              <a:round/>
              <a:headEnd/>
              <a:tailEnd/>
            </a:ln>
          </p:spPr>
          <p:txBody>
            <a:bodyPr/>
            <a:lstStyle/>
            <a:p>
              <a:endParaRPr lang="en-US"/>
            </a:p>
          </p:txBody>
        </p:sp>
        <p:sp>
          <p:nvSpPr>
            <p:cNvPr id="37901" name="Line 106"/>
            <p:cNvSpPr>
              <a:spLocks noChangeShapeType="1"/>
            </p:cNvSpPr>
            <p:nvPr/>
          </p:nvSpPr>
          <p:spPr bwMode="auto">
            <a:xfrm>
              <a:off x="1372" y="2200"/>
              <a:ext cx="2139" cy="1"/>
            </a:xfrm>
            <a:prstGeom prst="line">
              <a:avLst/>
            </a:prstGeom>
            <a:noFill/>
            <a:ln w="0">
              <a:solidFill>
                <a:srgbClr val="000000"/>
              </a:solidFill>
              <a:prstDash val="sysDash"/>
              <a:round/>
              <a:headEnd/>
              <a:tailEnd/>
            </a:ln>
          </p:spPr>
          <p:txBody>
            <a:bodyPr/>
            <a:lstStyle/>
            <a:p>
              <a:endParaRPr lang="en-US"/>
            </a:p>
          </p:txBody>
        </p:sp>
        <p:sp>
          <p:nvSpPr>
            <p:cNvPr id="37902" name="Rectangle 107"/>
            <p:cNvSpPr>
              <a:spLocks noChangeArrowheads="1"/>
            </p:cNvSpPr>
            <p:nvPr/>
          </p:nvSpPr>
          <p:spPr bwMode="auto">
            <a:xfrm>
              <a:off x="1372" y="2200"/>
              <a:ext cx="2139" cy="915"/>
            </a:xfrm>
            <a:prstGeom prst="rect">
              <a:avLst/>
            </a:prstGeom>
            <a:noFill/>
            <a:ln w="4763">
              <a:solidFill>
                <a:srgbClr val="C0C0C0"/>
              </a:solidFill>
              <a:miter lim="800000"/>
              <a:headEnd/>
              <a:tailEnd/>
            </a:ln>
          </p:spPr>
          <p:txBody>
            <a:bodyPr/>
            <a:lstStyle/>
            <a:p>
              <a:endParaRPr lang="en-US"/>
            </a:p>
          </p:txBody>
        </p:sp>
        <p:sp>
          <p:nvSpPr>
            <p:cNvPr id="37903" name="Line 108"/>
            <p:cNvSpPr>
              <a:spLocks noChangeShapeType="1"/>
            </p:cNvSpPr>
            <p:nvPr/>
          </p:nvSpPr>
          <p:spPr bwMode="auto">
            <a:xfrm>
              <a:off x="1372" y="2200"/>
              <a:ext cx="1" cy="915"/>
            </a:xfrm>
            <a:prstGeom prst="line">
              <a:avLst/>
            </a:prstGeom>
            <a:noFill/>
            <a:ln w="0">
              <a:solidFill>
                <a:srgbClr val="000000"/>
              </a:solidFill>
              <a:round/>
              <a:headEnd/>
              <a:tailEnd/>
            </a:ln>
          </p:spPr>
          <p:txBody>
            <a:bodyPr/>
            <a:lstStyle/>
            <a:p>
              <a:endParaRPr lang="en-US"/>
            </a:p>
          </p:txBody>
        </p:sp>
        <p:sp>
          <p:nvSpPr>
            <p:cNvPr id="37904" name="Line 109"/>
            <p:cNvSpPr>
              <a:spLocks noChangeShapeType="1"/>
            </p:cNvSpPr>
            <p:nvPr/>
          </p:nvSpPr>
          <p:spPr bwMode="auto">
            <a:xfrm>
              <a:off x="1360" y="3115"/>
              <a:ext cx="12" cy="1"/>
            </a:xfrm>
            <a:prstGeom prst="line">
              <a:avLst/>
            </a:prstGeom>
            <a:noFill/>
            <a:ln w="0">
              <a:solidFill>
                <a:srgbClr val="000000"/>
              </a:solidFill>
              <a:round/>
              <a:headEnd/>
              <a:tailEnd/>
            </a:ln>
          </p:spPr>
          <p:txBody>
            <a:bodyPr/>
            <a:lstStyle/>
            <a:p>
              <a:endParaRPr lang="en-US"/>
            </a:p>
          </p:txBody>
        </p:sp>
        <p:sp>
          <p:nvSpPr>
            <p:cNvPr id="37905" name="Line 110"/>
            <p:cNvSpPr>
              <a:spLocks noChangeShapeType="1"/>
            </p:cNvSpPr>
            <p:nvPr/>
          </p:nvSpPr>
          <p:spPr bwMode="auto">
            <a:xfrm>
              <a:off x="1360" y="2932"/>
              <a:ext cx="12" cy="1"/>
            </a:xfrm>
            <a:prstGeom prst="line">
              <a:avLst/>
            </a:prstGeom>
            <a:noFill/>
            <a:ln w="0">
              <a:solidFill>
                <a:srgbClr val="000000"/>
              </a:solidFill>
              <a:round/>
              <a:headEnd/>
              <a:tailEnd/>
            </a:ln>
          </p:spPr>
          <p:txBody>
            <a:bodyPr/>
            <a:lstStyle/>
            <a:p>
              <a:endParaRPr lang="en-US"/>
            </a:p>
          </p:txBody>
        </p:sp>
        <p:sp>
          <p:nvSpPr>
            <p:cNvPr id="37906" name="Line 111"/>
            <p:cNvSpPr>
              <a:spLocks noChangeShapeType="1"/>
            </p:cNvSpPr>
            <p:nvPr/>
          </p:nvSpPr>
          <p:spPr bwMode="auto">
            <a:xfrm>
              <a:off x="1360" y="2749"/>
              <a:ext cx="12" cy="1"/>
            </a:xfrm>
            <a:prstGeom prst="line">
              <a:avLst/>
            </a:prstGeom>
            <a:noFill/>
            <a:ln w="0">
              <a:solidFill>
                <a:srgbClr val="000000"/>
              </a:solidFill>
              <a:round/>
              <a:headEnd/>
              <a:tailEnd/>
            </a:ln>
          </p:spPr>
          <p:txBody>
            <a:bodyPr/>
            <a:lstStyle/>
            <a:p>
              <a:endParaRPr lang="en-US"/>
            </a:p>
          </p:txBody>
        </p:sp>
        <p:sp>
          <p:nvSpPr>
            <p:cNvPr id="37907" name="Line 112"/>
            <p:cNvSpPr>
              <a:spLocks noChangeShapeType="1"/>
            </p:cNvSpPr>
            <p:nvPr/>
          </p:nvSpPr>
          <p:spPr bwMode="auto">
            <a:xfrm>
              <a:off x="1360" y="2566"/>
              <a:ext cx="12" cy="1"/>
            </a:xfrm>
            <a:prstGeom prst="line">
              <a:avLst/>
            </a:prstGeom>
            <a:noFill/>
            <a:ln w="0">
              <a:solidFill>
                <a:srgbClr val="000000"/>
              </a:solidFill>
              <a:round/>
              <a:headEnd/>
              <a:tailEnd/>
            </a:ln>
          </p:spPr>
          <p:txBody>
            <a:bodyPr/>
            <a:lstStyle/>
            <a:p>
              <a:endParaRPr lang="en-US"/>
            </a:p>
          </p:txBody>
        </p:sp>
        <p:sp>
          <p:nvSpPr>
            <p:cNvPr id="37908" name="Line 113"/>
            <p:cNvSpPr>
              <a:spLocks noChangeShapeType="1"/>
            </p:cNvSpPr>
            <p:nvPr/>
          </p:nvSpPr>
          <p:spPr bwMode="auto">
            <a:xfrm>
              <a:off x="1360" y="2383"/>
              <a:ext cx="12" cy="1"/>
            </a:xfrm>
            <a:prstGeom prst="line">
              <a:avLst/>
            </a:prstGeom>
            <a:noFill/>
            <a:ln w="0">
              <a:solidFill>
                <a:srgbClr val="000000"/>
              </a:solidFill>
              <a:round/>
              <a:headEnd/>
              <a:tailEnd/>
            </a:ln>
          </p:spPr>
          <p:txBody>
            <a:bodyPr/>
            <a:lstStyle/>
            <a:p>
              <a:endParaRPr lang="en-US"/>
            </a:p>
          </p:txBody>
        </p:sp>
        <p:sp>
          <p:nvSpPr>
            <p:cNvPr id="37909" name="Line 114"/>
            <p:cNvSpPr>
              <a:spLocks noChangeShapeType="1"/>
            </p:cNvSpPr>
            <p:nvPr/>
          </p:nvSpPr>
          <p:spPr bwMode="auto">
            <a:xfrm>
              <a:off x="1360" y="2200"/>
              <a:ext cx="12" cy="1"/>
            </a:xfrm>
            <a:prstGeom prst="line">
              <a:avLst/>
            </a:prstGeom>
            <a:noFill/>
            <a:ln w="0">
              <a:solidFill>
                <a:srgbClr val="000000"/>
              </a:solidFill>
              <a:round/>
              <a:headEnd/>
              <a:tailEnd/>
            </a:ln>
          </p:spPr>
          <p:txBody>
            <a:bodyPr/>
            <a:lstStyle/>
            <a:p>
              <a:endParaRPr lang="en-US"/>
            </a:p>
          </p:txBody>
        </p:sp>
        <p:sp>
          <p:nvSpPr>
            <p:cNvPr id="37910" name="Line 115"/>
            <p:cNvSpPr>
              <a:spLocks noChangeShapeType="1"/>
            </p:cNvSpPr>
            <p:nvPr/>
          </p:nvSpPr>
          <p:spPr bwMode="auto">
            <a:xfrm>
              <a:off x="1372" y="3115"/>
              <a:ext cx="2139" cy="1"/>
            </a:xfrm>
            <a:prstGeom prst="line">
              <a:avLst/>
            </a:prstGeom>
            <a:noFill/>
            <a:ln w="0">
              <a:solidFill>
                <a:srgbClr val="000000"/>
              </a:solidFill>
              <a:round/>
              <a:headEnd/>
              <a:tailEnd/>
            </a:ln>
          </p:spPr>
          <p:txBody>
            <a:bodyPr/>
            <a:lstStyle/>
            <a:p>
              <a:endParaRPr lang="en-US"/>
            </a:p>
          </p:txBody>
        </p:sp>
        <p:sp>
          <p:nvSpPr>
            <p:cNvPr id="37911" name="Line 116"/>
            <p:cNvSpPr>
              <a:spLocks noChangeShapeType="1"/>
            </p:cNvSpPr>
            <p:nvPr/>
          </p:nvSpPr>
          <p:spPr bwMode="auto">
            <a:xfrm flipV="1">
              <a:off x="1372" y="3115"/>
              <a:ext cx="1" cy="13"/>
            </a:xfrm>
            <a:prstGeom prst="line">
              <a:avLst/>
            </a:prstGeom>
            <a:noFill/>
            <a:ln w="0">
              <a:solidFill>
                <a:srgbClr val="000000"/>
              </a:solidFill>
              <a:round/>
              <a:headEnd/>
              <a:tailEnd/>
            </a:ln>
          </p:spPr>
          <p:txBody>
            <a:bodyPr/>
            <a:lstStyle/>
            <a:p>
              <a:endParaRPr lang="en-US"/>
            </a:p>
          </p:txBody>
        </p:sp>
        <p:sp>
          <p:nvSpPr>
            <p:cNvPr id="37912" name="Line 117"/>
            <p:cNvSpPr>
              <a:spLocks noChangeShapeType="1"/>
            </p:cNvSpPr>
            <p:nvPr/>
          </p:nvSpPr>
          <p:spPr bwMode="auto">
            <a:xfrm flipV="1">
              <a:off x="1585" y="3115"/>
              <a:ext cx="1" cy="13"/>
            </a:xfrm>
            <a:prstGeom prst="line">
              <a:avLst/>
            </a:prstGeom>
            <a:noFill/>
            <a:ln w="0">
              <a:solidFill>
                <a:srgbClr val="000000"/>
              </a:solidFill>
              <a:round/>
              <a:headEnd/>
              <a:tailEnd/>
            </a:ln>
          </p:spPr>
          <p:txBody>
            <a:bodyPr/>
            <a:lstStyle/>
            <a:p>
              <a:endParaRPr lang="en-US"/>
            </a:p>
          </p:txBody>
        </p:sp>
        <p:sp>
          <p:nvSpPr>
            <p:cNvPr id="37913" name="Line 118"/>
            <p:cNvSpPr>
              <a:spLocks noChangeShapeType="1"/>
            </p:cNvSpPr>
            <p:nvPr/>
          </p:nvSpPr>
          <p:spPr bwMode="auto">
            <a:xfrm flipV="1">
              <a:off x="1799" y="3115"/>
              <a:ext cx="1" cy="13"/>
            </a:xfrm>
            <a:prstGeom prst="line">
              <a:avLst/>
            </a:prstGeom>
            <a:noFill/>
            <a:ln w="0">
              <a:solidFill>
                <a:srgbClr val="000000"/>
              </a:solidFill>
              <a:round/>
              <a:headEnd/>
              <a:tailEnd/>
            </a:ln>
          </p:spPr>
          <p:txBody>
            <a:bodyPr/>
            <a:lstStyle/>
            <a:p>
              <a:endParaRPr lang="en-US"/>
            </a:p>
          </p:txBody>
        </p:sp>
        <p:sp>
          <p:nvSpPr>
            <p:cNvPr id="37914" name="Line 119"/>
            <p:cNvSpPr>
              <a:spLocks noChangeShapeType="1"/>
            </p:cNvSpPr>
            <p:nvPr/>
          </p:nvSpPr>
          <p:spPr bwMode="auto">
            <a:xfrm flipV="1">
              <a:off x="2012" y="3115"/>
              <a:ext cx="1" cy="13"/>
            </a:xfrm>
            <a:prstGeom prst="line">
              <a:avLst/>
            </a:prstGeom>
            <a:noFill/>
            <a:ln w="0">
              <a:solidFill>
                <a:srgbClr val="000000"/>
              </a:solidFill>
              <a:round/>
              <a:headEnd/>
              <a:tailEnd/>
            </a:ln>
          </p:spPr>
          <p:txBody>
            <a:bodyPr/>
            <a:lstStyle/>
            <a:p>
              <a:endParaRPr lang="en-US"/>
            </a:p>
          </p:txBody>
        </p:sp>
        <p:sp>
          <p:nvSpPr>
            <p:cNvPr id="37915" name="Line 120"/>
            <p:cNvSpPr>
              <a:spLocks noChangeShapeType="1"/>
            </p:cNvSpPr>
            <p:nvPr/>
          </p:nvSpPr>
          <p:spPr bwMode="auto">
            <a:xfrm flipV="1">
              <a:off x="2226" y="3115"/>
              <a:ext cx="1" cy="13"/>
            </a:xfrm>
            <a:prstGeom prst="line">
              <a:avLst/>
            </a:prstGeom>
            <a:noFill/>
            <a:ln w="0">
              <a:solidFill>
                <a:srgbClr val="000000"/>
              </a:solidFill>
              <a:round/>
              <a:headEnd/>
              <a:tailEnd/>
            </a:ln>
          </p:spPr>
          <p:txBody>
            <a:bodyPr/>
            <a:lstStyle/>
            <a:p>
              <a:endParaRPr lang="en-US"/>
            </a:p>
          </p:txBody>
        </p:sp>
        <p:sp>
          <p:nvSpPr>
            <p:cNvPr id="37916" name="Line 121"/>
            <p:cNvSpPr>
              <a:spLocks noChangeShapeType="1"/>
            </p:cNvSpPr>
            <p:nvPr/>
          </p:nvSpPr>
          <p:spPr bwMode="auto">
            <a:xfrm flipV="1">
              <a:off x="2443" y="3115"/>
              <a:ext cx="1" cy="13"/>
            </a:xfrm>
            <a:prstGeom prst="line">
              <a:avLst/>
            </a:prstGeom>
            <a:noFill/>
            <a:ln w="0">
              <a:solidFill>
                <a:srgbClr val="000000"/>
              </a:solidFill>
              <a:round/>
              <a:headEnd/>
              <a:tailEnd/>
            </a:ln>
          </p:spPr>
          <p:txBody>
            <a:bodyPr/>
            <a:lstStyle/>
            <a:p>
              <a:endParaRPr lang="en-US"/>
            </a:p>
          </p:txBody>
        </p:sp>
        <p:sp>
          <p:nvSpPr>
            <p:cNvPr id="37917" name="Line 122"/>
            <p:cNvSpPr>
              <a:spLocks noChangeShapeType="1"/>
            </p:cNvSpPr>
            <p:nvPr/>
          </p:nvSpPr>
          <p:spPr bwMode="auto">
            <a:xfrm flipV="1">
              <a:off x="2656" y="3115"/>
              <a:ext cx="1" cy="13"/>
            </a:xfrm>
            <a:prstGeom prst="line">
              <a:avLst/>
            </a:prstGeom>
            <a:noFill/>
            <a:ln w="0">
              <a:solidFill>
                <a:srgbClr val="000000"/>
              </a:solidFill>
              <a:round/>
              <a:headEnd/>
              <a:tailEnd/>
            </a:ln>
          </p:spPr>
          <p:txBody>
            <a:bodyPr/>
            <a:lstStyle/>
            <a:p>
              <a:endParaRPr lang="en-US"/>
            </a:p>
          </p:txBody>
        </p:sp>
        <p:sp>
          <p:nvSpPr>
            <p:cNvPr id="37918" name="Line 123"/>
            <p:cNvSpPr>
              <a:spLocks noChangeShapeType="1"/>
            </p:cNvSpPr>
            <p:nvPr/>
          </p:nvSpPr>
          <p:spPr bwMode="auto">
            <a:xfrm flipV="1">
              <a:off x="2870" y="3115"/>
              <a:ext cx="1" cy="13"/>
            </a:xfrm>
            <a:prstGeom prst="line">
              <a:avLst/>
            </a:prstGeom>
            <a:noFill/>
            <a:ln w="0">
              <a:solidFill>
                <a:srgbClr val="000000"/>
              </a:solidFill>
              <a:round/>
              <a:headEnd/>
              <a:tailEnd/>
            </a:ln>
          </p:spPr>
          <p:txBody>
            <a:bodyPr/>
            <a:lstStyle/>
            <a:p>
              <a:endParaRPr lang="en-US"/>
            </a:p>
          </p:txBody>
        </p:sp>
        <p:sp>
          <p:nvSpPr>
            <p:cNvPr id="37919" name="Line 124"/>
            <p:cNvSpPr>
              <a:spLocks noChangeShapeType="1"/>
            </p:cNvSpPr>
            <p:nvPr/>
          </p:nvSpPr>
          <p:spPr bwMode="auto">
            <a:xfrm flipV="1">
              <a:off x="3083" y="3115"/>
              <a:ext cx="1" cy="13"/>
            </a:xfrm>
            <a:prstGeom prst="line">
              <a:avLst/>
            </a:prstGeom>
            <a:noFill/>
            <a:ln w="0">
              <a:solidFill>
                <a:srgbClr val="000000"/>
              </a:solidFill>
              <a:round/>
              <a:headEnd/>
              <a:tailEnd/>
            </a:ln>
          </p:spPr>
          <p:txBody>
            <a:bodyPr/>
            <a:lstStyle/>
            <a:p>
              <a:endParaRPr lang="en-US"/>
            </a:p>
          </p:txBody>
        </p:sp>
        <p:sp>
          <p:nvSpPr>
            <p:cNvPr id="37920" name="Line 125"/>
            <p:cNvSpPr>
              <a:spLocks noChangeShapeType="1"/>
            </p:cNvSpPr>
            <p:nvPr/>
          </p:nvSpPr>
          <p:spPr bwMode="auto">
            <a:xfrm flipV="1">
              <a:off x="3297" y="3115"/>
              <a:ext cx="1" cy="13"/>
            </a:xfrm>
            <a:prstGeom prst="line">
              <a:avLst/>
            </a:prstGeom>
            <a:noFill/>
            <a:ln w="0">
              <a:solidFill>
                <a:srgbClr val="000000"/>
              </a:solidFill>
              <a:round/>
              <a:headEnd/>
              <a:tailEnd/>
            </a:ln>
          </p:spPr>
          <p:txBody>
            <a:bodyPr/>
            <a:lstStyle/>
            <a:p>
              <a:endParaRPr lang="en-US"/>
            </a:p>
          </p:txBody>
        </p:sp>
        <p:sp>
          <p:nvSpPr>
            <p:cNvPr id="37921" name="Line 126"/>
            <p:cNvSpPr>
              <a:spLocks noChangeShapeType="1"/>
            </p:cNvSpPr>
            <p:nvPr/>
          </p:nvSpPr>
          <p:spPr bwMode="auto">
            <a:xfrm flipV="1">
              <a:off x="3511" y="3115"/>
              <a:ext cx="1" cy="13"/>
            </a:xfrm>
            <a:prstGeom prst="line">
              <a:avLst/>
            </a:prstGeom>
            <a:noFill/>
            <a:ln w="0">
              <a:solidFill>
                <a:srgbClr val="000000"/>
              </a:solidFill>
              <a:round/>
              <a:headEnd/>
              <a:tailEnd/>
            </a:ln>
          </p:spPr>
          <p:txBody>
            <a:bodyPr/>
            <a:lstStyle/>
            <a:p>
              <a:endParaRPr lang="en-US"/>
            </a:p>
          </p:txBody>
        </p:sp>
        <p:sp>
          <p:nvSpPr>
            <p:cNvPr id="37922" name="Freeform 127"/>
            <p:cNvSpPr>
              <a:spLocks/>
            </p:cNvSpPr>
            <p:nvPr/>
          </p:nvSpPr>
          <p:spPr bwMode="auto">
            <a:xfrm>
              <a:off x="1372" y="2563"/>
              <a:ext cx="88" cy="327"/>
            </a:xfrm>
            <a:custGeom>
              <a:avLst/>
              <a:gdLst>
                <a:gd name="T0" fmla="*/ 0 w 88"/>
                <a:gd name="T1" fmla="*/ 327 h 327"/>
                <a:gd name="T2" fmla="*/ 9 w 88"/>
                <a:gd name="T3" fmla="*/ 284 h 327"/>
                <a:gd name="T4" fmla="*/ 18 w 88"/>
                <a:gd name="T5" fmla="*/ 241 h 327"/>
                <a:gd name="T6" fmla="*/ 30 w 88"/>
                <a:gd name="T7" fmla="*/ 153 h 327"/>
                <a:gd name="T8" fmla="*/ 39 w 88"/>
                <a:gd name="T9" fmla="*/ 110 h 327"/>
                <a:gd name="T10" fmla="*/ 52 w 88"/>
                <a:gd name="T11" fmla="*/ 70 h 327"/>
                <a:gd name="T12" fmla="*/ 67 w 88"/>
                <a:gd name="T13" fmla="*/ 34 h 327"/>
                <a:gd name="T14" fmla="*/ 88 w 88"/>
                <a:gd name="T15" fmla="*/ 0 h 327"/>
                <a:gd name="T16" fmla="*/ 0 60000 65536"/>
                <a:gd name="T17" fmla="*/ 0 60000 65536"/>
                <a:gd name="T18" fmla="*/ 0 60000 65536"/>
                <a:gd name="T19" fmla="*/ 0 60000 65536"/>
                <a:gd name="T20" fmla="*/ 0 60000 65536"/>
                <a:gd name="T21" fmla="*/ 0 60000 65536"/>
                <a:gd name="T22" fmla="*/ 0 60000 65536"/>
                <a:gd name="T23" fmla="*/ 0 60000 65536"/>
                <a:gd name="T24" fmla="*/ 0 w 88"/>
                <a:gd name="T25" fmla="*/ 0 h 327"/>
                <a:gd name="T26" fmla="*/ 88 w 88"/>
                <a:gd name="T27" fmla="*/ 327 h 3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 h="327">
                  <a:moveTo>
                    <a:pt x="0" y="327"/>
                  </a:moveTo>
                  <a:lnTo>
                    <a:pt x="9" y="284"/>
                  </a:lnTo>
                  <a:lnTo>
                    <a:pt x="18" y="241"/>
                  </a:lnTo>
                  <a:lnTo>
                    <a:pt x="30" y="153"/>
                  </a:lnTo>
                  <a:lnTo>
                    <a:pt x="39" y="110"/>
                  </a:lnTo>
                  <a:lnTo>
                    <a:pt x="52" y="70"/>
                  </a:lnTo>
                  <a:lnTo>
                    <a:pt x="67" y="34"/>
                  </a:lnTo>
                  <a:lnTo>
                    <a:pt x="88" y="0"/>
                  </a:lnTo>
                </a:path>
              </a:pathLst>
            </a:custGeom>
            <a:noFill/>
            <a:ln w="4763">
              <a:solidFill>
                <a:srgbClr val="FF0000"/>
              </a:solidFill>
              <a:round/>
              <a:headEnd/>
              <a:tailEnd/>
            </a:ln>
          </p:spPr>
          <p:txBody>
            <a:bodyPr/>
            <a:lstStyle/>
            <a:p>
              <a:endParaRPr lang="en-US"/>
            </a:p>
          </p:txBody>
        </p:sp>
        <p:sp>
          <p:nvSpPr>
            <p:cNvPr id="37923" name="Freeform 128"/>
            <p:cNvSpPr>
              <a:spLocks/>
            </p:cNvSpPr>
            <p:nvPr/>
          </p:nvSpPr>
          <p:spPr bwMode="auto">
            <a:xfrm>
              <a:off x="1460" y="2405"/>
              <a:ext cx="302" cy="158"/>
            </a:xfrm>
            <a:custGeom>
              <a:avLst/>
              <a:gdLst>
                <a:gd name="T0" fmla="*/ 0 w 302"/>
                <a:gd name="T1" fmla="*/ 158 h 158"/>
                <a:gd name="T2" fmla="*/ 25 w 302"/>
                <a:gd name="T3" fmla="*/ 128 h 158"/>
                <a:gd name="T4" fmla="*/ 55 w 302"/>
                <a:gd name="T5" fmla="*/ 100 h 158"/>
                <a:gd name="T6" fmla="*/ 86 w 302"/>
                <a:gd name="T7" fmla="*/ 76 h 158"/>
                <a:gd name="T8" fmla="*/ 119 w 302"/>
                <a:gd name="T9" fmla="*/ 52 h 158"/>
                <a:gd name="T10" fmla="*/ 159 w 302"/>
                <a:gd name="T11" fmla="*/ 33 h 158"/>
                <a:gd name="T12" fmla="*/ 202 w 302"/>
                <a:gd name="T13" fmla="*/ 18 h 158"/>
                <a:gd name="T14" fmla="*/ 250 w 302"/>
                <a:gd name="T15" fmla="*/ 6 h 158"/>
                <a:gd name="T16" fmla="*/ 302 w 302"/>
                <a:gd name="T17" fmla="*/ 0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158"/>
                <a:gd name="T29" fmla="*/ 302 w 302"/>
                <a:gd name="T30" fmla="*/ 158 h 1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158">
                  <a:moveTo>
                    <a:pt x="0" y="158"/>
                  </a:moveTo>
                  <a:lnTo>
                    <a:pt x="25" y="128"/>
                  </a:lnTo>
                  <a:lnTo>
                    <a:pt x="55" y="100"/>
                  </a:lnTo>
                  <a:lnTo>
                    <a:pt x="86" y="76"/>
                  </a:lnTo>
                  <a:lnTo>
                    <a:pt x="119" y="52"/>
                  </a:lnTo>
                  <a:lnTo>
                    <a:pt x="159" y="33"/>
                  </a:lnTo>
                  <a:lnTo>
                    <a:pt x="202" y="18"/>
                  </a:lnTo>
                  <a:lnTo>
                    <a:pt x="250" y="6"/>
                  </a:lnTo>
                  <a:lnTo>
                    <a:pt x="302" y="0"/>
                  </a:lnTo>
                </a:path>
              </a:pathLst>
            </a:custGeom>
            <a:noFill/>
            <a:ln w="4763">
              <a:solidFill>
                <a:srgbClr val="FF0000"/>
              </a:solidFill>
              <a:round/>
              <a:headEnd/>
              <a:tailEnd/>
            </a:ln>
          </p:spPr>
          <p:txBody>
            <a:bodyPr/>
            <a:lstStyle/>
            <a:p>
              <a:endParaRPr lang="en-US"/>
            </a:p>
          </p:txBody>
        </p:sp>
        <p:sp>
          <p:nvSpPr>
            <p:cNvPr id="37924" name="Freeform 129"/>
            <p:cNvSpPr>
              <a:spLocks/>
            </p:cNvSpPr>
            <p:nvPr/>
          </p:nvSpPr>
          <p:spPr bwMode="auto">
            <a:xfrm>
              <a:off x="1762" y="2402"/>
              <a:ext cx="592" cy="94"/>
            </a:xfrm>
            <a:custGeom>
              <a:avLst/>
              <a:gdLst>
                <a:gd name="T0" fmla="*/ 0 w 592"/>
                <a:gd name="T1" fmla="*/ 3 h 94"/>
                <a:gd name="T2" fmla="*/ 58 w 592"/>
                <a:gd name="T3" fmla="*/ 0 h 94"/>
                <a:gd name="T4" fmla="*/ 119 w 592"/>
                <a:gd name="T5" fmla="*/ 0 h 94"/>
                <a:gd name="T6" fmla="*/ 183 w 592"/>
                <a:gd name="T7" fmla="*/ 0 h 94"/>
                <a:gd name="T8" fmla="*/ 254 w 592"/>
                <a:gd name="T9" fmla="*/ 9 h 94"/>
                <a:gd name="T10" fmla="*/ 330 w 592"/>
                <a:gd name="T11" fmla="*/ 18 h 94"/>
                <a:gd name="T12" fmla="*/ 409 w 592"/>
                <a:gd name="T13" fmla="*/ 36 h 94"/>
                <a:gd name="T14" fmla="*/ 498 w 592"/>
                <a:gd name="T15" fmla="*/ 61 h 94"/>
                <a:gd name="T16" fmla="*/ 592 w 592"/>
                <a:gd name="T17" fmla="*/ 94 h 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2"/>
                <a:gd name="T28" fmla="*/ 0 h 94"/>
                <a:gd name="T29" fmla="*/ 592 w 592"/>
                <a:gd name="T30" fmla="*/ 94 h 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2" h="94">
                  <a:moveTo>
                    <a:pt x="0" y="3"/>
                  </a:moveTo>
                  <a:lnTo>
                    <a:pt x="58" y="0"/>
                  </a:lnTo>
                  <a:lnTo>
                    <a:pt x="119" y="0"/>
                  </a:lnTo>
                  <a:lnTo>
                    <a:pt x="183" y="0"/>
                  </a:lnTo>
                  <a:lnTo>
                    <a:pt x="254" y="9"/>
                  </a:lnTo>
                  <a:lnTo>
                    <a:pt x="330" y="18"/>
                  </a:lnTo>
                  <a:lnTo>
                    <a:pt x="409" y="36"/>
                  </a:lnTo>
                  <a:lnTo>
                    <a:pt x="498" y="61"/>
                  </a:lnTo>
                  <a:lnTo>
                    <a:pt x="592" y="94"/>
                  </a:lnTo>
                </a:path>
              </a:pathLst>
            </a:custGeom>
            <a:noFill/>
            <a:ln w="4763">
              <a:solidFill>
                <a:srgbClr val="FF0000"/>
              </a:solidFill>
              <a:round/>
              <a:headEnd/>
              <a:tailEnd/>
            </a:ln>
          </p:spPr>
          <p:txBody>
            <a:bodyPr/>
            <a:lstStyle/>
            <a:p>
              <a:endParaRPr lang="en-US"/>
            </a:p>
          </p:txBody>
        </p:sp>
        <p:sp>
          <p:nvSpPr>
            <p:cNvPr id="37925" name="Freeform 130"/>
            <p:cNvSpPr>
              <a:spLocks/>
            </p:cNvSpPr>
            <p:nvPr/>
          </p:nvSpPr>
          <p:spPr bwMode="auto">
            <a:xfrm>
              <a:off x="2354" y="2496"/>
              <a:ext cx="989" cy="494"/>
            </a:xfrm>
            <a:custGeom>
              <a:avLst/>
              <a:gdLst>
                <a:gd name="T0" fmla="*/ 0 w 989"/>
                <a:gd name="T1" fmla="*/ 0 h 494"/>
                <a:gd name="T2" fmla="*/ 101 w 989"/>
                <a:gd name="T3" fmla="*/ 37 h 494"/>
                <a:gd name="T4" fmla="*/ 208 w 989"/>
                <a:gd name="T5" fmla="*/ 80 h 494"/>
                <a:gd name="T6" fmla="*/ 317 w 989"/>
                <a:gd name="T7" fmla="*/ 128 h 494"/>
                <a:gd name="T8" fmla="*/ 433 w 989"/>
                <a:gd name="T9" fmla="*/ 180 h 494"/>
                <a:gd name="T10" fmla="*/ 498 w 989"/>
                <a:gd name="T11" fmla="*/ 211 h 494"/>
                <a:gd name="T12" fmla="*/ 559 w 989"/>
                <a:gd name="T13" fmla="*/ 241 h 494"/>
                <a:gd name="T14" fmla="*/ 626 w 989"/>
                <a:gd name="T15" fmla="*/ 278 h 494"/>
                <a:gd name="T16" fmla="*/ 693 w 989"/>
                <a:gd name="T17" fmla="*/ 314 h 494"/>
                <a:gd name="T18" fmla="*/ 763 w 989"/>
                <a:gd name="T19" fmla="*/ 354 h 494"/>
                <a:gd name="T20" fmla="*/ 836 w 989"/>
                <a:gd name="T21" fmla="*/ 397 h 494"/>
                <a:gd name="T22" fmla="*/ 909 w 989"/>
                <a:gd name="T23" fmla="*/ 446 h 494"/>
                <a:gd name="T24" fmla="*/ 989 w 989"/>
                <a:gd name="T25" fmla="*/ 494 h 4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89"/>
                <a:gd name="T40" fmla="*/ 0 h 494"/>
                <a:gd name="T41" fmla="*/ 989 w 989"/>
                <a:gd name="T42" fmla="*/ 494 h 4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89" h="494">
                  <a:moveTo>
                    <a:pt x="0" y="0"/>
                  </a:moveTo>
                  <a:lnTo>
                    <a:pt x="101" y="37"/>
                  </a:lnTo>
                  <a:lnTo>
                    <a:pt x="208" y="80"/>
                  </a:lnTo>
                  <a:lnTo>
                    <a:pt x="317" y="128"/>
                  </a:lnTo>
                  <a:lnTo>
                    <a:pt x="433" y="180"/>
                  </a:lnTo>
                  <a:lnTo>
                    <a:pt x="498" y="211"/>
                  </a:lnTo>
                  <a:lnTo>
                    <a:pt x="559" y="241"/>
                  </a:lnTo>
                  <a:lnTo>
                    <a:pt x="626" y="278"/>
                  </a:lnTo>
                  <a:lnTo>
                    <a:pt x="693" y="314"/>
                  </a:lnTo>
                  <a:lnTo>
                    <a:pt x="763" y="354"/>
                  </a:lnTo>
                  <a:lnTo>
                    <a:pt x="836" y="397"/>
                  </a:lnTo>
                  <a:lnTo>
                    <a:pt x="909" y="446"/>
                  </a:lnTo>
                  <a:lnTo>
                    <a:pt x="989" y="494"/>
                  </a:lnTo>
                </a:path>
              </a:pathLst>
            </a:custGeom>
            <a:noFill/>
            <a:ln w="4763">
              <a:solidFill>
                <a:srgbClr val="FF0000"/>
              </a:solidFill>
              <a:round/>
              <a:headEnd/>
              <a:tailEnd/>
            </a:ln>
          </p:spPr>
          <p:txBody>
            <a:bodyPr/>
            <a:lstStyle/>
            <a:p>
              <a:endParaRPr lang="en-US"/>
            </a:p>
          </p:txBody>
        </p:sp>
        <p:sp>
          <p:nvSpPr>
            <p:cNvPr id="37926" name="Freeform 131"/>
            <p:cNvSpPr>
              <a:spLocks/>
            </p:cNvSpPr>
            <p:nvPr/>
          </p:nvSpPr>
          <p:spPr bwMode="auto">
            <a:xfrm>
              <a:off x="3343" y="2990"/>
              <a:ext cx="161" cy="104"/>
            </a:xfrm>
            <a:custGeom>
              <a:avLst/>
              <a:gdLst>
                <a:gd name="T0" fmla="*/ 0 w 161"/>
                <a:gd name="T1" fmla="*/ 0 h 104"/>
                <a:gd name="T2" fmla="*/ 161 w 161"/>
                <a:gd name="T3" fmla="*/ 104 h 104"/>
                <a:gd name="T4" fmla="*/ 0 60000 65536"/>
                <a:gd name="T5" fmla="*/ 0 60000 65536"/>
                <a:gd name="T6" fmla="*/ 0 w 161"/>
                <a:gd name="T7" fmla="*/ 0 h 104"/>
                <a:gd name="T8" fmla="*/ 161 w 161"/>
                <a:gd name="T9" fmla="*/ 104 h 104"/>
              </a:gdLst>
              <a:ahLst/>
              <a:cxnLst>
                <a:cxn ang="T4">
                  <a:pos x="T0" y="T1"/>
                </a:cxn>
                <a:cxn ang="T5">
                  <a:pos x="T2" y="T3"/>
                </a:cxn>
              </a:cxnLst>
              <a:rect l="T6" t="T7" r="T8" b="T9"/>
              <a:pathLst>
                <a:path w="161" h="104">
                  <a:moveTo>
                    <a:pt x="0" y="0"/>
                  </a:moveTo>
                  <a:lnTo>
                    <a:pt x="161" y="104"/>
                  </a:lnTo>
                </a:path>
              </a:pathLst>
            </a:custGeom>
            <a:noFill/>
            <a:ln w="4763">
              <a:solidFill>
                <a:srgbClr val="FF0000"/>
              </a:solidFill>
              <a:round/>
              <a:headEnd/>
              <a:tailEnd/>
            </a:ln>
          </p:spPr>
          <p:txBody>
            <a:bodyPr/>
            <a:lstStyle/>
            <a:p>
              <a:endParaRPr lang="en-US"/>
            </a:p>
          </p:txBody>
        </p:sp>
        <p:sp>
          <p:nvSpPr>
            <p:cNvPr id="37927" name="Rectangle 137"/>
            <p:cNvSpPr>
              <a:spLocks noChangeArrowheads="1"/>
            </p:cNvSpPr>
            <p:nvPr/>
          </p:nvSpPr>
          <p:spPr bwMode="auto">
            <a:xfrm>
              <a:off x="1363" y="2881"/>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28" name="Rectangle 138"/>
            <p:cNvSpPr>
              <a:spLocks noChangeArrowheads="1"/>
            </p:cNvSpPr>
            <p:nvPr/>
          </p:nvSpPr>
          <p:spPr bwMode="auto">
            <a:xfrm>
              <a:off x="1451" y="2554"/>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29" name="Rectangle 139"/>
            <p:cNvSpPr>
              <a:spLocks noChangeArrowheads="1"/>
            </p:cNvSpPr>
            <p:nvPr/>
          </p:nvSpPr>
          <p:spPr bwMode="auto">
            <a:xfrm>
              <a:off x="1753" y="2396"/>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30" name="Rectangle 140"/>
            <p:cNvSpPr>
              <a:spLocks noChangeArrowheads="1"/>
            </p:cNvSpPr>
            <p:nvPr/>
          </p:nvSpPr>
          <p:spPr bwMode="auto">
            <a:xfrm>
              <a:off x="2345" y="2487"/>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31" name="Rectangle 141"/>
            <p:cNvSpPr>
              <a:spLocks noChangeArrowheads="1"/>
            </p:cNvSpPr>
            <p:nvPr/>
          </p:nvSpPr>
          <p:spPr bwMode="auto">
            <a:xfrm>
              <a:off x="3334" y="2981"/>
              <a:ext cx="15" cy="16"/>
            </a:xfrm>
            <a:prstGeom prst="rect">
              <a:avLst/>
            </a:prstGeom>
            <a:solidFill>
              <a:srgbClr val="FFFFFF"/>
            </a:solidFill>
            <a:ln w="4763">
              <a:solidFill>
                <a:srgbClr val="FF0000"/>
              </a:solidFill>
              <a:miter lim="800000"/>
              <a:headEnd/>
              <a:tailEnd/>
            </a:ln>
          </p:spPr>
          <p:txBody>
            <a:bodyPr/>
            <a:lstStyle/>
            <a:p>
              <a:endParaRPr lang="en-US"/>
            </a:p>
          </p:txBody>
        </p:sp>
        <p:sp>
          <p:nvSpPr>
            <p:cNvPr id="37932" name="Rectangle 142"/>
            <p:cNvSpPr>
              <a:spLocks noChangeArrowheads="1"/>
            </p:cNvSpPr>
            <p:nvPr/>
          </p:nvSpPr>
          <p:spPr bwMode="auto">
            <a:xfrm>
              <a:off x="1186" y="3091"/>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$3,730</a:t>
              </a:r>
              <a:endParaRPr lang="en-US" sz="700"/>
            </a:p>
          </p:txBody>
        </p:sp>
        <p:sp>
          <p:nvSpPr>
            <p:cNvPr id="37933" name="Rectangle 143"/>
            <p:cNvSpPr>
              <a:spLocks noChangeArrowheads="1"/>
            </p:cNvSpPr>
            <p:nvPr/>
          </p:nvSpPr>
          <p:spPr bwMode="auto">
            <a:xfrm>
              <a:off x="1186" y="2908"/>
              <a:ext cx="156" cy="62"/>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$3,735</a:t>
              </a:r>
              <a:endParaRPr lang="en-US" sz="700"/>
            </a:p>
          </p:txBody>
        </p:sp>
        <p:sp>
          <p:nvSpPr>
            <p:cNvPr id="37934" name="Rectangle 144"/>
            <p:cNvSpPr>
              <a:spLocks noChangeArrowheads="1"/>
            </p:cNvSpPr>
            <p:nvPr/>
          </p:nvSpPr>
          <p:spPr bwMode="auto">
            <a:xfrm>
              <a:off x="1186" y="2725"/>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$3,740</a:t>
              </a:r>
              <a:endParaRPr lang="en-US" sz="700"/>
            </a:p>
          </p:txBody>
        </p:sp>
        <p:sp>
          <p:nvSpPr>
            <p:cNvPr id="37935" name="Rectangle 145"/>
            <p:cNvSpPr>
              <a:spLocks noChangeArrowheads="1"/>
            </p:cNvSpPr>
            <p:nvPr/>
          </p:nvSpPr>
          <p:spPr bwMode="auto">
            <a:xfrm>
              <a:off x="1186" y="2542"/>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$3,745</a:t>
              </a:r>
              <a:endParaRPr lang="en-US" sz="700"/>
            </a:p>
          </p:txBody>
        </p:sp>
        <p:sp>
          <p:nvSpPr>
            <p:cNvPr id="37936" name="Rectangle 146"/>
            <p:cNvSpPr>
              <a:spLocks noChangeArrowheads="1"/>
            </p:cNvSpPr>
            <p:nvPr/>
          </p:nvSpPr>
          <p:spPr bwMode="auto">
            <a:xfrm>
              <a:off x="1186" y="2359"/>
              <a:ext cx="156" cy="62"/>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$3,750</a:t>
              </a:r>
              <a:endParaRPr lang="en-US" sz="700"/>
            </a:p>
          </p:txBody>
        </p:sp>
        <p:sp>
          <p:nvSpPr>
            <p:cNvPr id="37937" name="Rectangle 147"/>
            <p:cNvSpPr>
              <a:spLocks noChangeArrowheads="1"/>
            </p:cNvSpPr>
            <p:nvPr/>
          </p:nvSpPr>
          <p:spPr bwMode="auto">
            <a:xfrm>
              <a:off x="1186" y="2176"/>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$3,755</a:t>
              </a:r>
              <a:endParaRPr lang="en-US" sz="700"/>
            </a:p>
          </p:txBody>
        </p:sp>
        <p:sp>
          <p:nvSpPr>
            <p:cNvPr id="37938" name="Rectangle 148"/>
            <p:cNvSpPr>
              <a:spLocks noChangeArrowheads="1"/>
            </p:cNvSpPr>
            <p:nvPr/>
          </p:nvSpPr>
          <p:spPr bwMode="auto">
            <a:xfrm>
              <a:off x="1363" y="3149"/>
              <a:ext cx="28"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a:t>
              </a:r>
              <a:endParaRPr lang="en-US" sz="700"/>
            </a:p>
          </p:txBody>
        </p:sp>
        <p:sp>
          <p:nvSpPr>
            <p:cNvPr id="37939" name="Rectangle 149"/>
            <p:cNvSpPr>
              <a:spLocks noChangeArrowheads="1"/>
            </p:cNvSpPr>
            <p:nvPr/>
          </p:nvSpPr>
          <p:spPr bwMode="auto">
            <a:xfrm>
              <a:off x="1549"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0.02</a:t>
              </a:r>
              <a:endParaRPr lang="en-US" sz="700"/>
            </a:p>
          </p:txBody>
        </p:sp>
        <p:sp>
          <p:nvSpPr>
            <p:cNvPr id="37940" name="Rectangle 150"/>
            <p:cNvSpPr>
              <a:spLocks noChangeArrowheads="1"/>
            </p:cNvSpPr>
            <p:nvPr/>
          </p:nvSpPr>
          <p:spPr bwMode="auto">
            <a:xfrm>
              <a:off x="1762"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0.04</a:t>
              </a:r>
              <a:endParaRPr lang="en-US" sz="700"/>
            </a:p>
          </p:txBody>
        </p:sp>
        <p:sp>
          <p:nvSpPr>
            <p:cNvPr id="37941" name="Rectangle 151"/>
            <p:cNvSpPr>
              <a:spLocks noChangeArrowheads="1"/>
            </p:cNvSpPr>
            <p:nvPr/>
          </p:nvSpPr>
          <p:spPr bwMode="auto">
            <a:xfrm>
              <a:off x="1976"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0.06</a:t>
              </a:r>
              <a:endParaRPr lang="en-US" sz="700"/>
            </a:p>
          </p:txBody>
        </p:sp>
        <p:sp>
          <p:nvSpPr>
            <p:cNvPr id="37942" name="Rectangle 152"/>
            <p:cNvSpPr>
              <a:spLocks noChangeArrowheads="1"/>
            </p:cNvSpPr>
            <p:nvPr/>
          </p:nvSpPr>
          <p:spPr bwMode="auto">
            <a:xfrm>
              <a:off x="2189"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0.08</a:t>
              </a:r>
              <a:endParaRPr lang="en-US" sz="700"/>
            </a:p>
          </p:txBody>
        </p:sp>
        <p:sp>
          <p:nvSpPr>
            <p:cNvPr id="37943" name="Rectangle 153"/>
            <p:cNvSpPr>
              <a:spLocks noChangeArrowheads="1"/>
            </p:cNvSpPr>
            <p:nvPr/>
          </p:nvSpPr>
          <p:spPr bwMode="auto">
            <a:xfrm>
              <a:off x="2415" y="3149"/>
              <a:ext cx="71"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a:t>
              </a:r>
              <a:endParaRPr lang="en-US" sz="700"/>
            </a:p>
          </p:txBody>
        </p:sp>
        <p:sp>
          <p:nvSpPr>
            <p:cNvPr id="37944" name="Rectangle 154"/>
            <p:cNvSpPr>
              <a:spLocks noChangeArrowheads="1"/>
            </p:cNvSpPr>
            <p:nvPr/>
          </p:nvSpPr>
          <p:spPr bwMode="auto">
            <a:xfrm>
              <a:off x="2620"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0.12</a:t>
              </a:r>
              <a:endParaRPr lang="en-US" sz="700"/>
            </a:p>
          </p:txBody>
        </p:sp>
        <p:sp>
          <p:nvSpPr>
            <p:cNvPr id="37945" name="Rectangle 155"/>
            <p:cNvSpPr>
              <a:spLocks noChangeArrowheads="1"/>
            </p:cNvSpPr>
            <p:nvPr/>
          </p:nvSpPr>
          <p:spPr bwMode="auto">
            <a:xfrm>
              <a:off x="2833"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0.14</a:t>
              </a:r>
              <a:endParaRPr lang="en-US" sz="700"/>
            </a:p>
          </p:txBody>
        </p:sp>
        <p:sp>
          <p:nvSpPr>
            <p:cNvPr id="37946" name="Rectangle 156"/>
            <p:cNvSpPr>
              <a:spLocks noChangeArrowheads="1"/>
            </p:cNvSpPr>
            <p:nvPr/>
          </p:nvSpPr>
          <p:spPr bwMode="auto">
            <a:xfrm>
              <a:off x="3047"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0.16</a:t>
              </a:r>
              <a:endParaRPr lang="en-US" sz="700"/>
            </a:p>
          </p:txBody>
        </p:sp>
        <p:sp>
          <p:nvSpPr>
            <p:cNvPr id="37947" name="Rectangle 157"/>
            <p:cNvSpPr>
              <a:spLocks noChangeArrowheads="1"/>
            </p:cNvSpPr>
            <p:nvPr/>
          </p:nvSpPr>
          <p:spPr bwMode="auto">
            <a:xfrm>
              <a:off x="3260"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0.18</a:t>
              </a:r>
              <a:endParaRPr lang="en-US" sz="700"/>
            </a:p>
          </p:txBody>
        </p:sp>
        <p:sp>
          <p:nvSpPr>
            <p:cNvPr id="37948" name="Rectangle 158"/>
            <p:cNvSpPr>
              <a:spLocks noChangeArrowheads="1"/>
            </p:cNvSpPr>
            <p:nvPr/>
          </p:nvSpPr>
          <p:spPr bwMode="auto">
            <a:xfrm>
              <a:off x="3483" y="3149"/>
              <a:ext cx="71"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0.2</a:t>
              </a:r>
              <a:endParaRPr lang="en-US" sz="700"/>
            </a:p>
          </p:txBody>
        </p:sp>
        <p:sp>
          <p:nvSpPr>
            <p:cNvPr id="37949" name="Rectangle 159"/>
            <p:cNvSpPr>
              <a:spLocks noChangeArrowheads="1"/>
            </p:cNvSpPr>
            <p:nvPr/>
          </p:nvSpPr>
          <p:spPr bwMode="auto">
            <a:xfrm>
              <a:off x="3355" y="3207"/>
              <a:ext cx="134" cy="44"/>
            </a:xfrm>
            <a:prstGeom prst="rect">
              <a:avLst/>
            </a:prstGeom>
            <a:noFill/>
            <a:ln w="9525">
              <a:noFill/>
              <a:miter lim="800000"/>
              <a:headEnd/>
              <a:tailEnd/>
            </a:ln>
          </p:spPr>
          <p:txBody>
            <a:bodyPr wrap="none" lIns="0" tIns="0" rIns="0" bIns="0">
              <a:spAutoFit/>
            </a:bodyPr>
            <a:lstStyle/>
            <a:p>
              <a:r>
                <a:rPr lang="en-US" sz="500">
                  <a:solidFill>
                    <a:srgbClr val="000000"/>
                  </a:solidFill>
                  <a:latin typeface="Arial" charset="0"/>
                </a:rPr>
                <a:t>Millions</a:t>
              </a:r>
              <a:endParaRPr lang="en-US"/>
            </a:p>
          </p:txBody>
        </p:sp>
        <p:sp>
          <p:nvSpPr>
            <p:cNvPr id="37950" name="Rectangle 160"/>
            <p:cNvSpPr>
              <a:spLocks noChangeArrowheads="1"/>
            </p:cNvSpPr>
            <p:nvPr/>
          </p:nvSpPr>
          <p:spPr bwMode="auto">
            <a:xfrm>
              <a:off x="1161" y="2136"/>
              <a:ext cx="2420" cy="1175"/>
            </a:xfrm>
            <a:prstGeom prst="rect">
              <a:avLst/>
            </a:prstGeom>
            <a:noFill/>
            <a:ln w="19050">
              <a:solidFill>
                <a:schemeClr val="accent1"/>
              </a:solidFill>
              <a:miter lim="800000"/>
              <a:headEnd/>
              <a:tailEnd/>
            </a:ln>
          </p:spPr>
          <p:txBody>
            <a:bodyPr/>
            <a:lstStyle/>
            <a:p>
              <a:endParaRPr lang="en-US"/>
            </a:p>
          </p:txBody>
        </p:sp>
        <p:sp>
          <p:nvSpPr>
            <p:cNvPr id="37951" name="Rectangle 161"/>
            <p:cNvSpPr>
              <a:spLocks noChangeArrowheads="1"/>
            </p:cNvSpPr>
            <p:nvPr/>
          </p:nvSpPr>
          <p:spPr bwMode="auto">
            <a:xfrm>
              <a:off x="924" y="1716"/>
              <a:ext cx="474" cy="192"/>
            </a:xfrm>
            <a:prstGeom prst="rect">
              <a:avLst/>
            </a:prstGeom>
            <a:noFill/>
            <a:ln w="19050" algn="ctr">
              <a:solidFill>
                <a:schemeClr val="accent1"/>
              </a:solidFill>
              <a:miter lim="800000"/>
              <a:headEnd/>
              <a:tailEnd/>
            </a:ln>
          </p:spPr>
          <p:txBody>
            <a:bodyPr wrap="none" anchor="ctr">
              <a:spAutoFit/>
            </a:bodyPr>
            <a:lstStyle/>
            <a:p>
              <a:endParaRPr lang="en-US"/>
            </a:p>
          </p:txBody>
        </p:sp>
        <p:sp>
          <p:nvSpPr>
            <p:cNvPr id="37952" name="Line 162"/>
            <p:cNvSpPr>
              <a:spLocks noChangeShapeType="1"/>
            </p:cNvSpPr>
            <p:nvPr/>
          </p:nvSpPr>
          <p:spPr bwMode="auto">
            <a:xfrm>
              <a:off x="924" y="1902"/>
              <a:ext cx="240" cy="240"/>
            </a:xfrm>
            <a:prstGeom prst="line">
              <a:avLst/>
            </a:prstGeom>
            <a:noFill/>
            <a:ln w="9525">
              <a:solidFill>
                <a:schemeClr val="accent1"/>
              </a:solidFill>
              <a:prstDash val="dash"/>
              <a:round/>
              <a:headEnd/>
              <a:tailEnd/>
            </a:ln>
          </p:spPr>
          <p:txBody>
            <a:bodyPr wrap="none">
              <a:spAutoFit/>
            </a:bodyPr>
            <a:lstStyle/>
            <a:p>
              <a:endParaRPr lang="en-US"/>
            </a:p>
          </p:txBody>
        </p:sp>
        <p:sp>
          <p:nvSpPr>
            <p:cNvPr id="37953" name="Line 163"/>
            <p:cNvSpPr>
              <a:spLocks noChangeShapeType="1"/>
            </p:cNvSpPr>
            <p:nvPr/>
          </p:nvSpPr>
          <p:spPr bwMode="auto">
            <a:xfrm>
              <a:off x="1398" y="1710"/>
              <a:ext cx="2184" cy="426"/>
            </a:xfrm>
            <a:prstGeom prst="line">
              <a:avLst/>
            </a:prstGeom>
            <a:noFill/>
            <a:ln w="9525">
              <a:solidFill>
                <a:schemeClr val="accent1"/>
              </a:solidFill>
              <a:prstDash val="dash"/>
              <a:round/>
              <a:headEnd/>
              <a:tailEnd/>
            </a:ln>
          </p:spPr>
          <p:txBody>
            <a:bodyPr wrap="none">
              <a:spAutoFit/>
            </a:bodyPr>
            <a:lstStyle/>
            <a:p>
              <a:endParaRPr lang="en-US"/>
            </a:p>
          </p:txBody>
        </p:sp>
        <p:sp>
          <p:nvSpPr>
            <p:cNvPr id="37954" name="Text Box 164"/>
            <p:cNvSpPr txBox="1">
              <a:spLocks noChangeArrowheads="1"/>
            </p:cNvSpPr>
            <p:nvPr/>
          </p:nvSpPr>
          <p:spPr bwMode="auto">
            <a:xfrm>
              <a:off x="1364" y="2793"/>
              <a:ext cx="251" cy="158"/>
            </a:xfrm>
            <a:prstGeom prst="rect">
              <a:avLst/>
            </a:prstGeom>
            <a:noFill/>
            <a:ln w="9525" algn="ctr">
              <a:noFill/>
              <a:prstDash val="dash"/>
              <a:miter lim="800000"/>
              <a:headEnd/>
              <a:tailEnd/>
            </a:ln>
          </p:spPr>
          <p:txBody>
            <a:bodyPr wrap="none">
              <a:spAutoFit/>
            </a:bodyPr>
            <a:lstStyle/>
            <a:p>
              <a:r>
                <a:rPr lang="en-US" sz="1200">
                  <a:latin typeface="Arial" charset="0"/>
                </a:rPr>
                <a:t>$40</a:t>
              </a:r>
            </a:p>
          </p:txBody>
        </p:sp>
        <p:sp>
          <p:nvSpPr>
            <p:cNvPr id="37955" name="Text Box 165"/>
            <p:cNvSpPr txBox="1">
              <a:spLocks noChangeArrowheads="1"/>
            </p:cNvSpPr>
            <p:nvPr/>
          </p:nvSpPr>
          <p:spPr bwMode="auto">
            <a:xfrm>
              <a:off x="1448" y="2487"/>
              <a:ext cx="251" cy="158"/>
            </a:xfrm>
            <a:prstGeom prst="rect">
              <a:avLst/>
            </a:prstGeom>
            <a:noFill/>
            <a:ln w="9525" algn="ctr">
              <a:noFill/>
              <a:prstDash val="dash"/>
              <a:miter lim="800000"/>
              <a:headEnd/>
              <a:tailEnd/>
            </a:ln>
          </p:spPr>
          <p:txBody>
            <a:bodyPr wrap="none">
              <a:spAutoFit/>
            </a:bodyPr>
            <a:lstStyle/>
            <a:p>
              <a:r>
                <a:rPr lang="en-US" sz="1200">
                  <a:latin typeface="Arial" charset="0"/>
                </a:rPr>
                <a:t>$50</a:t>
              </a:r>
            </a:p>
          </p:txBody>
        </p:sp>
        <p:sp>
          <p:nvSpPr>
            <p:cNvPr id="37956" name="Text Box 166"/>
            <p:cNvSpPr txBox="1">
              <a:spLocks noChangeArrowheads="1"/>
            </p:cNvSpPr>
            <p:nvPr/>
          </p:nvSpPr>
          <p:spPr bwMode="auto">
            <a:xfrm>
              <a:off x="1736" y="2235"/>
              <a:ext cx="251" cy="158"/>
            </a:xfrm>
            <a:prstGeom prst="rect">
              <a:avLst/>
            </a:prstGeom>
            <a:noFill/>
            <a:ln w="9525" algn="ctr">
              <a:noFill/>
              <a:prstDash val="dash"/>
              <a:miter lim="800000"/>
              <a:headEnd/>
              <a:tailEnd/>
            </a:ln>
          </p:spPr>
          <p:txBody>
            <a:bodyPr wrap="none">
              <a:spAutoFit/>
            </a:bodyPr>
            <a:lstStyle/>
            <a:p>
              <a:r>
                <a:rPr lang="en-US" sz="1200">
                  <a:latin typeface="Arial" charset="0"/>
                </a:rPr>
                <a:t>$60</a:t>
              </a:r>
            </a:p>
          </p:txBody>
        </p:sp>
        <p:sp>
          <p:nvSpPr>
            <p:cNvPr id="37957" name="Text Box 167"/>
            <p:cNvSpPr txBox="1">
              <a:spLocks noChangeArrowheads="1"/>
            </p:cNvSpPr>
            <p:nvPr/>
          </p:nvSpPr>
          <p:spPr bwMode="auto">
            <a:xfrm>
              <a:off x="2384" y="2385"/>
              <a:ext cx="251" cy="158"/>
            </a:xfrm>
            <a:prstGeom prst="rect">
              <a:avLst/>
            </a:prstGeom>
            <a:noFill/>
            <a:ln w="9525" algn="ctr">
              <a:noFill/>
              <a:prstDash val="dash"/>
              <a:miter lim="800000"/>
              <a:headEnd/>
              <a:tailEnd/>
            </a:ln>
          </p:spPr>
          <p:txBody>
            <a:bodyPr wrap="none">
              <a:spAutoFit/>
            </a:bodyPr>
            <a:lstStyle/>
            <a:p>
              <a:r>
                <a:rPr lang="en-US" sz="1200">
                  <a:latin typeface="Arial" charset="0"/>
                </a:rPr>
                <a:t>$70</a:t>
              </a:r>
            </a:p>
          </p:txBody>
        </p:sp>
        <p:sp>
          <p:nvSpPr>
            <p:cNvPr id="37958" name="Text Box 168"/>
            <p:cNvSpPr txBox="1">
              <a:spLocks noChangeArrowheads="1"/>
            </p:cNvSpPr>
            <p:nvPr/>
          </p:nvSpPr>
          <p:spPr bwMode="auto">
            <a:xfrm>
              <a:off x="1538" y="1641"/>
              <a:ext cx="251" cy="158"/>
            </a:xfrm>
            <a:prstGeom prst="rect">
              <a:avLst/>
            </a:prstGeom>
            <a:noFill/>
            <a:ln w="9525" algn="ctr">
              <a:noFill/>
              <a:prstDash val="dash"/>
              <a:miter lim="800000"/>
              <a:headEnd/>
              <a:tailEnd/>
            </a:ln>
          </p:spPr>
          <p:txBody>
            <a:bodyPr wrap="none">
              <a:spAutoFit/>
            </a:bodyPr>
            <a:lstStyle/>
            <a:p>
              <a:r>
                <a:rPr lang="en-US" sz="1200">
                  <a:latin typeface="Arial" charset="0"/>
                </a:rPr>
                <a:t>$90</a:t>
              </a:r>
            </a:p>
          </p:txBody>
        </p:sp>
        <p:sp>
          <p:nvSpPr>
            <p:cNvPr id="37959" name="Text Box 169"/>
            <p:cNvSpPr txBox="1">
              <a:spLocks noChangeArrowheads="1"/>
            </p:cNvSpPr>
            <p:nvPr/>
          </p:nvSpPr>
          <p:spPr bwMode="auto">
            <a:xfrm>
              <a:off x="2072" y="1659"/>
              <a:ext cx="299" cy="158"/>
            </a:xfrm>
            <a:prstGeom prst="rect">
              <a:avLst/>
            </a:prstGeom>
            <a:noFill/>
            <a:ln w="9525" algn="ctr">
              <a:noFill/>
              <a:prstDash val="dash"/>
              <a:miter lim="800000"/>
              <a:headEnd/>
              <a:tailEnd/>
            </a:ln>
          </p:spPr>
          <p:txBody>
            <a:bodyPr wrap="none">
              <a:spAutoFit/>
            </a:bodyPr>
            <a:lstStyle/>
            <a:p>
              <a:r>
                <a:rPr lang="en-US" sz="1200">
                  <a:latin typeface="Arial" charset="0"/>
                </a:rPr>
                <a:t>$100</a:t>
              </a:r>
            </a:p>
          </p:txBody>
        </p:sp>
        <p:sp>
          <p:nvSpPr>
            <p:cNvPr id="37960" name="Text Box 170"/>
            <p:cNvSpPr txBox="1">
              <a:spLocks noChangeArrowheads="1"/>
            </p:cNvSpPr>
            <p:nvPr/>
          </p:nvSpPr>
          <p:spPr bwMode="auto">
            <a:xfrm>
              <a:off x="2762" y="1719"/>
              <a:ext cx="299" cy="158"/>
            </a:xfrm>
            <a:prstGeom prst="rect">
              <a:avLst/>
            </a:prstGeom>
            <a:noFill/>
            <a:ln w="9525" algn="ctr">
              <a:noFill/>
              <a:prstDash val="dash"/>
              <a:miter lim="800000"/>
              <a:headEnd/>
              <a:tailEnd/>
            </a:ln>
          </p:spPr>
          <p:txBody>
            <a:bodyPr wrap="none">
              <a:spAutoFit/>
            </a:bodyPr>
            <a:lstStyle/>
            <a:p>
              <a:r>
                <a:rPr lang="en-US" sz="1200">
                  <a:latin typeface="Arial" charset="0"/>
                </a:rPr>
                <a:t>$110</a:t>
              </a:r>
            </a:p>
          </p:txBody>
        </p:sp>
        <p:sp>
          <p:nvSpPr>
            <p:cNvPr id="37961" name="Text Box 171"/>
            <p:cNvSpPr txBox="1">
              <a:spLocks noChangeArrowheads="1"/>
            </p:cNvSpPr>
            <p:nvPr/>
          </p:nvSpPr>
          <p:spPr bwMode="auto">
            <a:xfrm>
              <a:off x="3296" y="1791"/>
              <a:ext cx="299" cy="158"/>
            </a:xfrm>
            <a:prstGeom prst="rect">
              <a:avLst/>
            </a:prstGeom>
            <a:noFill/>
            <a:ln w="9525" algn="ctr">
              <a:noFill/>
              <a:prstDash val="dash"/>
              <a:miter lim="800000"/>
              <a:headEnd/>
              <a:tailEnd/>
            </a:ln>
          </p:spPr>
          <p:txBody>
            <a:bodyPr wrap="none">
              <a:spAutoFit/>
            </a:bodyPr>
            <a:lstStyle/>
            <a:p>
              <a:r>
                <a:rPr lang="en-US" sz="1200">
                  <a:latin typeface="Arial" charset="0"/>
                </a:rPr>
                <a:t>$115</a:t>
              </a:r>
            </a:p>
          </p:txBody>
        </p:sp>
        <p:sp>
          <p:nvSpPr>
            <p:cNvPr id="37962" name="Text Box 172"/>
            <p:cNvSpPr txBox="1">
              <a:spLocks noChangeArrowheads="1"/>
            </p:cNvSpPr>
            <p:nvPr/>
          </p:nvSpPr>
          <p:spPr bwMode="auto">
            <a:xfrm>
              <a:off x="3806" y="1887"/>
              <a:ext cx="299" cy="158"/>
            </a:xfrm>
            <a:prstGeom prst="rect">
              <a:avLst/>
            </a:prstGeom>
            <a:noFill/>
            <a:ln w="9525" algn="ctr">
              <a:noFill/>
              <a:prstDash val="dash"/>
              <a:miter lim="800000"/>
              <a:headEnd/>
              <a:tailEnd/>
            </a:ln>
          </p:spPr>
          <p:txBody>
            <a:bodyPr wrap="none">
              <a:spAutoFit/>
            </a:bodyPr>
            <a:lstStyle/>
            <a:p>
              <a:r>
                <a:rPr lang="en-US" sz="1200">
                  <a:latin typeface="Arial" charset="0"/>
                </a:rPr>
                <a:t>$119</a:t>
              </a:r>
            </a:p>
          </p:txBody>
        </p:sp>
        <p:sp>
          <p:nvSpPr>
            <p:cNvPr id="37963" name="Text Box 173"/>
            <p:cNvSpPr txBox="1">
              <a:spLocks noChangeArrowheads="1"/>
            </p:cNvSpPr>
            <p:nvPr/>
          </p:nvSpPr>
          <p:spPr bwMode="auto">
            <a:xfrm>
              <a:off x="3974" y="2109"/>
              <a:ext cx="372" cy="158"/>
            </a:xfrm>
            <a:prstGeom prst="rect">
              <a:avLst/>
            </a:prstGeom>
            <a:noFill/>
            <a:ln w="9525" algn="ctr">
              <a:noFill/>
              <a:prstDash val="dash"/>
              <a:miter lim="800000"/>
              <a:headEnd/>
              <a:tailEnd/>
            </a:ln>
          </p:spPr>
          <p:txBody>
            <a:bodyPr wrap="none">
              <a:spAutoFit/>
            </a:bodyPr>
            <a:lstStyle/>
            <a:p>
              <a:r>
                <a:rPr lang="en-US" sz="1200">
                  <a:latin typeface="Arial" charset="0"/>
                </a:rPr>
                <a:t>$119.9</a:t>
              </a:r>
            </a:p>
          </p:txBody>
        </p:sp>
        <p:sp>
          <p:nvSpPr>
            <p:cNvPr id="37964" name="Text Box 174"/>
            <p:cNvSpPr txBox="1">
              <a:spLocks noChangeArrowheads="1"/>
            </p:cNvSpPr>
            <p:nvPr/>
          </p:nvSpPr>
          <p:spPr bwMode="auto">
            <a:xfrm>
              <a:off x="3212" y="2769"/>
              <a:ext cx="251" cy="158"/>
            </a:xfrm>
            <a:prstGeom prst="rect">
              <a:avLst/>
            </a:prstGeom>
            <a:noFill/>
            <a:ln w="9525" algn="ctr">
              <a:noFill/>
              <a:prstDash val="dash"/>
              <a:miter lim="800000"/>
              <a:headEnd/>
              <a:tailEnd/>
            </a:ln>
          </p:spPr>
          <p:txBody>
            <a:bodyPr wrap="none">
              <a:spAutoFit/>
            </a:bodyPr>
            <a:lstStyle/>
            <a:p>
              <a:r>
                <a:rPr lang="en-US" sz="1200">
                  <a:latin typeface="Arial" charset="0"/>
                </a:rPr>
                <a:t>$80</a:t>
              </a:r>
            </a:p>
          </p:txBody>
        </p:sp>
        <p:sp>
          <p:nvSpPr>
            <p:cNvPr id="37965" name="Text Box 175"/>
            <p:cNvSpPr txBox="1">
              <a:spLocks noChangeArrowheads="1"/>
            </p:cNvSpPr>
            <p:nvPr/>
          </p:nvSpPr>
          <p:spPr bwMode="auto">
            <a:xfrm>
              <a:off x="4958" y="1677"/>
              <a:ext cx="251" cy="158"/>
            </a:xfrm>
            <a:prstGeom prst="rect">
              <a:avLst/>
            </a:prstGeom>
            <a:noFill/>
            <a:ln w="9525" algn="ctr">
              <a:noFill/>
              <a:prstDash val="dash"/>
              <a:miter lim="800000"/>
              <a:headEnd/>
              <a:tailEnd/>
            </a:ln>
          </p:spPr>
          <p:txBody>
            <a:bodyPr wrap="none">
              <a:spAutoFit/>
            </a:bodyPr>
            <a:lstStyle/>
            <a:p>
              <a:r>
                <a:rPr lang="en-US" sz="1200">
                  <a:latin typeface="Arial" charset="0"/>
                </a:rPr>
                <a:t>$40</a:t>
              </a:r>
            </a:p>
          </p:txBody>
        </p:sp>
        <p:sp>
          <p:nvSpPr>
            <p:cNvPr id="37966" name="Text Box 177"/>
            <p:cNvSpPr txBox="1">
              <a:spLocks noChangeArrowheads="1"/>
            </p:cNvSpPr>
            <p:nvPr/>
          </p:nvSpPr>
          <p:spPr bwMode="auto">
            <a:xfrm>
              <a:off x="4592" y="1617"/>
              <a:ext cx="251" cy="158"/>
            </a:xfrm>
            <a:prstGeom prst="rect">
              <a:avLst/>
            </a:prstGeom>
            <a:noFill/>
            <a:ln w="9525" algn="ctr">
              <a:noFill/>
              <a:prstDash val="dash"/>
              <a:miter lim="800000"/>
              <a:headEnd/>
              <a:tailEnd/>
            </a:ln>
          </p:spPr>
          <p:txBody>
            <a:bodyPr wrap="none">
              <a:spAutoFit/>
            </a:bodyPr>
            <a:lstStyle/>
            <a:p>
              <a:r>
                <a:rPr lang="en-US" sz="1200">
                  <a:latin typeface="Arial" charset="0"/>
                </a:rPr>
                <a:t>$60</a:t>
              </a:r>
            </a:p>
          </p:txBody>
        </p:sp>
        <p:sp>
          <p:nvSpPr>
            <p:cNvPr id="37967" name="Text Box 178"/>
            <p:cNvSpPr txBox="1">
              <a:spLocks noChangeArrowheads="1"/>
            </p:cNvSpPr>
            <p:nvPr/>
          </p:nvSpPr>
          <p:spPr bwMode="auto">
            <a:xfrm>
              <a:off x="4352" y="1545"/>
              <a:ext cx="251" cy="158"/>
            </a:xfrm>
            <a:prstGeom prst="rect">
              <a:avLst/>
            </a:prstGeom>
            <a:noFill/>
            <a:ln w="9525" algn="ctr">
              <a:noFill/>
              <a:prstDash val="dash"/>
              <a:miter lim="800000"/>
              <a:headEnd/>
              <a:tailEnd/>
            </a:ln>
          </p:spPr>
          <p:txBody>
            <a:bodyPr wrap="none">
              <a:spAutoFit/>
            </a:bodyPr>
            <a:lstStyle/>
            <a:p>
              <a:r>
                <a:rPr lang="en-US" sz="1200">
                  <a:latin typeface="Arial" charset="0"/>
                </a:rPr>
                <a:t>$80</a:t>
              </a:r>
            </a:p>
          </p:txBody>
        </p:sp>
        <p:sp>
          <p:nvSpPr>
            <p:cNvPr id="37968" name="Text Box 179"/>
            <p:cNvSpPr txBox="1">
              <a:spLocks noChangeArrowheads="1"/>
            </p:cNvSpPr>
            <p:nvPr/>
          </p:nvSpPr>
          <p:spPr bwMode="auto">
            <a:xfrm>
              <a:off x="3986" y="1449"/>
              <a:ext cx="299" cy="158"/>
            </a:xfrm>
            <a:prstGeom prst="rect">
              <a:avLst/>
            </a:prstGeom>
            <a:noFill/>
            <a:ln w="9525" algn="ctr">
              <a:noFill/>
              <a:prstDash val="dash"/>
              <a:miter lim="800000"/>
              <a:headEnd/>
              <a:tailEnd/>
            </a:ln>
          </p:spPr>
          <p:txBody>
            <a:bodyPr wrap="none">
              <a:spAutoFit/>
            </a:bodyPr>
            <a:lstStyle/>
            <a:p>
              <a:r>
                <a:rPr lang="en-US" sz="1200">
                  <a:latin typeface="Arial" charset="0"/>
                </a:rPr>
                <a:t>$100</a:t>
              </a:r>
            </a:p>
          </p:txBody>
        </p:sp>
        <p:sp>
          <p:nvSpPr>
            <p:cNvPr id="37969" name="Text Box 182"/>
            <p:cNvSpPr txBox="1">
              <a:spLocks noChangeArrowheads="1"/>
            </p:cNvSpPr>
            <p:nvPr/>
          </p:nvSpPr>
          <p:spPr bwMode="auto">
            <a:xfrm>
              <a:off x="3620" y="1203"/>
              <a:ext cx="299" cy="158"/>
            </a:xfrm>
            <a:prstGeom prst="rect">
              <a:avLst/>
            </a:prstGeom>
            <a:noFill/>
            <a:ln w="9525" algn="ctr">
              <a:noFill/>
              <a:prstDash val="dash"/>
              <a:miter lim="800000"/>
              <a:headEnd/>
              <a:tailEnd/>
            </a:ln>
          </p:spPr>
          <p:txBody>
            <a:bodyPr wrap="none">
              <a:spAutoFit/>
            </a:bodyPr>
            <a:lstStyle/>
            <a:p>
              <a:r>
                <a:rPr lang="en-US" sz="1200">
                  <a:latin typeface="Arial" charset="0"/>
                </a:rPr>
                <a:t>$120</a:t>
              </a:r>
            </a:p>
          </p:txBody>
        </p:sp>
        <p:sp>
          <p:nvSpPr>
            <p:cNvPr id="37970" name="Text Box 184"/>
            <p:cNvSpPr txBox="1">
              <a:spLocks noChangeArrowheads="1"/>
            </p:cNvSpPr>
            <p:nvPr/>
          </p:nvSpPr>
          <p:spPr bwMode="auto">
            <a:xfrm>
              <a:off x="4334" y="1245"/>
              <a:ext cx="487" cy="228"/>
            </a:xfrm>
            <a:prstGeom prst="rect">
              <a:avLst/>
            </a:prstGeom>
            <a:noFill/>
            <a:ln w="9525" algn="ctr">
              <a:noFill/>
              <a:prstDash val="dash"/>
              <a:miter lim="800000"/>
              <a:headEnd/>
              <a:tailEnd/>
            </a:ln>
          </p:spPr>
          <p:txBody>
            <a:bodyPr wrap="none">
              <a:spAutoFit/>
            </a:bodyPr>
            <a:lstStyle/>
            <a:p>
              <a:r>
                <a:rPr lang="en-US" sz="2000">
                  <a:solidFill>
                    <a:schemeClr val="accent2"/>
                  </a:solidFill>
                </a:rPr>
                <a:t>Buyer</a:t>
              </a:r>
            </a:p>
          </p:txBody>
        </p:sp>
        <p:sp>
          <p:nvSpPr>
            <p:cNvPr id="37971" name="Text Box 185"/>
            <p:cNvSpPr txBox="1">
              <a:spLocks noChangeArrowheads="1"/>
            </p:cNvSpPr>
            <p:nvPr/>
          </p:nvSpPr>
          <p:spPr bwMode="auto">
            <a:xfrm>
              <a:off x="1898" y="1419"/>
              <a:ext cx="640" cy="228"/>
            </a:xfrm>
            <a:prstGeom prst="rect">
              <a:avLst/>
            </a:prstGeom>
            <a:noFill/>
            <a:ln w="9525" algn="ctr">
              <a:noFill/>
              <a:prstDash val="dash"/>
              <a:miter lim="800000"/>
              <a:headEnd/>
              <a:tailEnd/>
            </a:ln>
          </p:spPr>
          <p:txBody>
            <a:bodyPr wrap="none">
              <a:spAutoFit/>
            </a:bodyPr>
            <a:lstStyle/>
            <a:p>
              <a:r>
                <a:rPr lang="en-US" sz="2000">
                  <a:solidFill>
                    <a:srgbClr val="FF3300"/>
                  </a:solidFill>
                </a:rPr>
                <a:t>Supplier</a:t>
              </a:r>
            </a:p>
          </p:txBody>
        </p:sp>
      </p:grpSp>
      <p:sp>
        <p:nvSpPr>
          <p:cNvPr id="37892" name="Text Box 187"/>
          <p:cNvSpPr txBox="1">
            <a:spLocks noChangeArrowheads="1"/>
          </p:cNvSpPr>
          <p:nvPr/>
        </p:nvSpPr>
        <p:spPr bwMode="auto">
          <a:xfrm>
            <a:off x="5556250" y="6303963"/>
            <a:ext cx="3636963" cy="274637"/>
          </a:xfrm>
          <a:prstGeom prst="rect">
            <a:avLst/>
          </a:prstGeom>
          <a:noFill/>
          <a:ln w="9525" algn="ctr">
            <a:noFill/>
            <a:prstDash val="dash"/>
            <a:miter lim="800000"/>
            <a:headEnd/>
            <a:tailEnd/>
          </a:ln>
        </p:spPr>
        <p:txBody>
          <a:bodyPr wrap="none">
            <a:spAutoFit/>
          </a:bodyPr>
          <a:lstStyle/>
          <a:p>
            <a:r>
              <a:rPr lang="en-US" sz="1200" b="0"/>
              <a:t>*this graph assumes continuous normal demand forecast</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p:txBody>
          <a:bodyPr>
            <a:noAutofit/>
          </a:bodyPr>
          <a:lstStyle/>
          <a:p>
            <a:pPr lvl="0"/>
            <a:r>
              <a:rPr lang="en-US" sz="2400" dirty="0" smtClean="0"/>
              <a:t>If someone tells you that something has a high probability of happening, what percentage do you associate with a high probability:</a:t>
            </a:r>
            <a:endParaRPr lang="en-US" sz="2400" dirty="0"/>
          </a:p>
        </p:txBody>
      </p:sp>
      <p:sp>
        <p:nvSpPr>
          <p:cNvPr id="3" name="TPAnswers"/>
          <p:cNvSpPr>
            <a:spLocks noGrp="1"/>
          </p:cNvSpPr>
          <p:nvPr>
            <p:ph type="body" sz="half" idx="1"/>
            <p:custDataLst>
              <p:tags r:id="rId2"/>
            </p:custDataLst>
          </p:nvPr>
        </p:nvSpPr>
        <p:spPr>
          <a:xfrm>
            <a:off x="457200" y="1600200"/>
            <a:ext cx="6350000" cy="4525963"/>
          </a:xfrm>
        </p:spPr>
        <p:txBody>
          <a:bodyPr/>
          <a:lstStyle/>
          <a:p>
            <a:pPr marL="514350" indent="-514350">
              <a:buFont typeface="Arial" pitchFamily="34" charset="0"/>
              <a:buAutoNum type="arabicPeriod"/>
            </a:pPr>
            <a:r>
              <a:rPr lang="en-US" dirty="0" smtClean="0"/>
              <a:t>&gt; 50%</a:t>
            </a:r>
          </a:p>
          <a:p>
            <a:pPr marL="514350" indent="-514350">
              <a:buFont typeface="Arial" pitchFamily="34" charset="0"/>
              <a:buAutoNum type="arabicPeriod"/>
            </a:pPr>
            <a:r>
              <a:rPr lang="en-US" dirty="0" smtClean="0"/>
              <a:t>&gt; 60%</a:t>
            </a:r>
          </a:p>
          <a:p>
            <a:pPr marL="514350" indent="-514350">
              <a:buFont typeface="Arial" pitchFamily="34" charset="0"/>
              <a:buAutoNum type="arabicPeriod"/>
            </a:pPr>
            <a:r>
              <a:rPr lang="en-US" dirty="0" smtClean="0"/>
              <a:t>&gt; 70%</a:t>
            </a:r>
          </a:p>
          <a:p>
            <a:pPr marL="514350" indent="-514350">
              <a:buFont typeface="Arial" pitchFamily="34" charset="0"/>
              <a:buAutoNum type="arabicPeriod"/>
            </a:pPr>
            <a:r>
              <a:rPr lang="en-US" dirty="0" smtClean="0"/>
              <a:t>&gt; 80%</a:t>
            </a:r>
          </a:p>
          <a:p>
            <a:pPr marL="514350" indent="-514350">
              <a:buFont typeface="Arial" pitchFamily="34" charset="0"/>
              <a:buAutoNum type="arabicPeriod"/>
            </a:pPr>
            <a:r>
              <a:rPr lang="en-US" dirty="0" smtClean="0"/>
              <a:t>&gt; 90%</a:t>
            </a:r>
            <a:endParaRPr lang="en-US" dirty="0"/>
          </a:p>
        </p:txBody>
      </p:sp>
      <p:sp>
        <p:nvSpPr>
          <p:cNvPr id="4" name="TPPercentages"/>
          <p:cNvSpPr>
            <a:spLocks noGrp="1"/>
          </p:cNvSpPr>
          <p:nvPr>
            <p:ph type="body" sz="half" idx="2"/>
          </p:nvPr>
        </p:nvSpPr>
        <p:spPr>
          <a:xfrm>
            <a:off x="6858000" y="1600200"/>
            <a:ext cx="1727200" cy="4525963"/>
          </a:xfrm>
        </p:spPr>
        <p:txBody>
          <a:bodyPr>
            <a:normAutofit/>
          </a:bodyPr>
          <a:lstStyle/>
          <a:p>
            <a:pPr algn="r">
              <a:buNone/>
            </a:pPr>
            <a:r>
              <a:rPr lang="en-US" smtClean="0"/>
              <a:t>6%</a:t>
            </a:r>
          </a:p>
          <a:p>
            <a:pPr algn="r">
              <a:buNone/>
            </a:pPr>
            <a:r>
              <a:rPr lang="en-US" smtClean="0"/>
              <a:t>4%</a:t>
            </a:r>
          </a:p>
          <a:p>
            <a:pPr algn="r">
              <a:buNone/>
            </a:pPr>
            <a:r>
              <a:rPr lang="en-US" smtClean="0"/>
              <a:t>21%</a:t>
            </a:r>
          </a:p>
          <a:p>
            <a:pPr algn="r">
              <a:buNone/>
            </a:pPr>
            <a:r>
              <a:rPr lang="en-US" smtClean="0"/>
              <a:t>58%</a:t>
            </a:r>
          </a:p>
          <a:p>
            <a:pPr algn="r">
              <a:buNone/>
            </a:pPr>
            <a:r>
              <a:rPr lang="en-US" smtClean="0"/>
              <a:t>11%</a:t>
            </a:r>
            <a:endParaRPr lang="en-US" dirty="0"/>
          </a:p>
        </p:txBody>
      </p:sp>
      <p:sp>
        <p:nvSpPr>
          <p:cNvPr id="5" name="Rounded Rectangle 4"/>
          <p:cNvSpPr/>
          <p:nvPr/>
        </p:nvSpPr>
        <p:spPr>
          <a:xfrm>
            <a:off x="6934200" y="5943600"/>
            <a:ext cx="1905000" cy="685800"/>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Results</a:t>
            </a:r>
            <a:endParaRPr lang="en-US" dirty="0">
              <a:solidFill>
                <a:schemeClr val="bg1"/>
              </a:solidFill>
            </a:endParaRPr>
          </a:p>
        </p:txBody>
      </p:sp>
      <p:sp>
        <p:nvSpPr>
          <p:cNvPr id="8" name="Rectangle 7"/>
          <p:cNvSpPr/>
          <p:nvPr/>
        </p:nvSpPr>
        <p:spPr>
          <a:xfrm>
            <a:off x="7467600" y="1371600"/>
            <a:ext cx="1295400" cy="3657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2"/>
          <p:cNvSpPr>
            <a:spLocks noChangeArrowheads="1"/>
          </p:cNvSpPr>
          <p:nvPr/>
        </p:nvSpPr>
        <p:spPr bwMode="auto">
          <a:xfrm>
            <a:off x="6459538" y="2671763"/>
            <a:ext cx="2589212" cy="1460500"/>
          </a:xfrm>
          <a:prstGeom prst="wedgeRoundRectCallout">
            <a:avLst>
              <a:gd name="adj1" fmla="val -58954"/>
              <a:gd name="adj2" fmla="val -34023"/>
              <a:gd name="adj3" fmla="val 16667"/>
            </a:avLst>
          </a:prstGeom>
          <a:solidFill>
            <a:srgbClr val="FFFFCC"/>
          </a:solidFill>
          <a:ln w="9525">
            <a:solidFill>
              <a:schemeClr val="tx1"/>
            </a:solidFill>
            <a:miter lim="800000"/>
            <a:headEnd/>
            <a:tailEnd/>
          </a:ln>
        </p:spPr>
        <p:txBody>
          <a:bodyPr/>
          <a:lstStyle/>
          <a:p>
            <a:pPr algn="ctr" eaLnBrk="0" hangingPunct="0"/>
            <a:endParaRPr lang="en-US" b="0"/>
          </a:p>
        </p:txBody>
      </p:sp>
      <p:sp>
        <p:nvSpPr>
          <p:cNvPr id="38915" name="Rectangle 3"/>
          <p:cNvSpPr>
            <a:spLocks noGrp="1" noChangeArrowheads="1"/>
          </p:cNvSpPr>
          <p:nvPr>
            <p:ph type="title"/>
          </p:nvPr>
        </p:nvSpPr>
        <p:spPr/>
        <p:txBody>
          <a:bodyPr/>
          <a:lstStyle/>
          <a:p>
            <a:pPr eaLnBrk="1" hangingPunct="1"/>
            <a:r>
              <a:rPr lang="en-US" smtClean="0">
                <a:latin typeface="Albertus Extra Bold" pitchFamily="34" charset="0"/>
              </a:rPr>
              <a:t>Structured Contracts</a:t>
            </a:r>
            <a:r>
              <a:rPr lang="en-US" smtClean="0"/>
              <a:t> Coordinate + Align Relationships </a:t>
            </a:r>
            <a:br>
              <a:rPr lang="en-US" smtClean="0"/>
            </a:br>
            <a:r>
              <a:rPr lang="en-US" smtClean="0"/>
              <a:t>	</a:t>
            </a:r>
            <a:r>
              <a:rPr lang="en-US" i="1" smtClean="0"/>
              <a:t>Double Marginalization Problem</a:t>
            </a:r>
          </a:p>
        </p:txBody>
      </p:sp>
      <p:sp>
        <p:nvSpPr>
          <p:cNvPr id="38916" name="Rectangle 4"/>
          <p:cNvSpPr>
            <a:spLocks noGrp="1" noChangeArrowheads="1"/>
          </p:cNvSpPr>
          <p:nvPr>
            <p:ph idx="1"/>
          </p:nvPr>
        </p:nvSpPr>
        <p:spPr>
          <a:xfrm>
            <a:off x="455613" y="4117975"/>
            <a:ext cx="8229600" cy="2416175"/>
          </a:xfrm>
        </p:spPr>
        <p:txBody>
          <a:bodyPr/>
          <a:lstStyle/>
          <a:p>
            <a:pPr eaLnBrk="1" hangingPunct="1">
              <a:lnSpc>
                <a:spcPct val="90000"/>
              </a:lnSpc>
            </a:pPr>
            <a:r>
              <a:rPr lang="en-US" sz="1800" smtClean="0"/>
              <a:t>Buyer optimizes:</a:t>
            </a:r>
          </a:p>
          <a:p>
            <a:pPr lvl="1" eaLnBrk="1" hangingPunct="1">
              <a:lnSpc>
                <a:spcPct val="90000"/>
              </a:lnSpc>
            </a:pPr>
            <a:r>
              <a:rPr lang="en-US" sz="1600" smtClean="0"/>
              <a:t>MC</a:t>
            </a:r>
            <a:r>
              <a:rPr lang="en-US" sz="1600" baseline="-25000" smtClean="0"/>
              <a:t>B</a:t>
            </a:r>
            <a:r>
              <a:rPr lang="en-US" sz="1600" smtClean="0"/>
              <a:t> = </a:t>
            </a:r>
            <a:r>
              <a:rPr lang="en-US" sz="1600" i="1" smtClean="0"/>
              <a:t>w </a:t>
            </a:r>
            <a:r>
              <a:rPr lang="en-US" sz="1600" smtClean="0"/>
              <a:t>= MR</a:t>
            </a:r>
            <a:r>
              <a:rPr lang="en-US" sz="1600" baseline="-25000" smtClean="0"/>
              <a:t>B</a:t>
            </a:r>
            <a:r>
              <a:rPr lang="en-US" sz="1600" smtClean="0"/>
              <a:t> = 1- 2</a:t>
            </a:r>
            <a:r>
              <a:rPr lang="en-US" sz="1600" i="1" smtClean="0"/>
              <a:t>q</a:t>
            </a:r>
            <a:r>
              <a:rPr lang="en-US" sz="1600" baseline="-25000" smtClean="0"/>
              <a:t>B</a:t>
            </a:r>
            <a:endParaRPr lang="en-US" sz="1600" i="1" smtClean="0"/>
          </a:p>
          <a:p>
            <a:pPr lvl="1" eaLnBrk="1" hangingPunct="1">
              <a:lnSpc>
                <a:spcPct val="90000"/>
              </a:lnSpc>
            </a:pPr>
            <a:r>
              <a:rPr lang="en-US" sz="1600" i="1" smtClean="0"/>
              <a:t>q</a:t>
            </a:r>
            <a:r>
              <a:rPr lang="en-US" sz="1600" baseline="-25000" smtClean="0"/>
              <a:t>B</a:t>
            </a:r>
            <a:r>
              <a:rPr lang="en-US" sz="1600" i="1" smtClean="0"/>
              <a:t> = </a:t>
            </a:r>
            <a:r>
              <a:rPr lang="en-US" sz="1600" smtClean="0"/>
              <a:t>(1 - </a:t>
            </a:r>
            <a:r>
              <a:rPr lang="en-US" sz="1600" i="1" smtClean="0"/>
              <a:t>w</a:t>
            </a:r>
            <a:r>
              <a:rPr lang="en-US" sz="1600" smtClean="0"/>
              <a:t>)/2 = (1 – </a:t>
            </a:r>
            <a:r>
              <a:rPr lang="en-US" sz="1600" i="1" smtClean="0"/>
              <a:t>c - m</a:t>
            </a:r>
            <a:r>
              <a:rPr lang="en-US" sz="1600" smtClean="0"/>
              <a:t>)/2 </a:t>
            </a:r>
            <a:endParaRPr lang="en-US" sz="1600" i="1" smtClean="0"/>
          </a:p>
          <a:p>
            <a:pPr eaLnBrk="1" hangingPunct="1">
              <a:lnSpc>
                <a:spcPct val="90000"/>
              </a:lnSpc>
            </a:pPr>
            <a:r>
              <a:rPr lang="en-US" sz="1800" smtClean="0"/>
              <a:t>Network optimal: </a:t>
            </a:r>
          </a:p>
          <a:p>
            <a:pPr lvl="1" eaLnBrk="1" hangingPunct="1">
              <a:lnSpc>
                <a:spcPct val="90000"/>
              </a:lnSpc>
            </a:pPr>
            <a:r>
              <a:rPr lang="en-US" sz="1600" i="1" smtClean="0"/>
              <a:t>q = </a:t>
            </a:r>
            <a:r>
              <a:rPr lang="en-US" sz="1600" smtClean="0"/>
              <a:t>(1 - </a:t>
            </a:r>
            <a:r>
              <a:rPr lang="en-US" sz="1600" i="1" smtClean="0"/>
              <a:t>c</a:t>
            </a:r>
            <a:r>
              <a:rPr lang="en-US" sz="1600" smtClean="0"/>
              <a:t>)/2</a:t>
            </a:r>
          </a:p>
          <a:p>
            <a:pPr eaLnBrk="1" hangingPunct="1">
              <a:lnSpc>
                <a:spcPct val="90000"/>
              </a:lnSpc>
            </a:pPr>
            <a:r>
              <a:rPr lang="en-US" sz="1800" smtClean="0"/>
              <a:t>How “solve” double marginalization problem?</a:t>
            </a:r>
          </a:p>
          <a:p>
            <a:pPr lvl="1" eaLnBrk="1" hangingPunct="1">
              <a:lnSpc>
                <a:spcPct val="90000"/>
              </a:lnSpc>
            </a:pPr>
            <a:endParaRPr lang="en-US" sz="1600" smtClean="0"/>
          </a:p>
        </p:txBody>
      </p:sp>
      <p:sp>
        <p:nvSpPr>
          <p:cNvPr id="38917" name="Rectangle 5"/>
          <p:cNvSpPr>
            <a:spLocks noChangeArrowheads="1"/>
          </p:cNvSpPr>
          <p:nvPr/>
        </p:nvSpPr>
        <p:spPr bwMode="auto">
          <a:xfrm>
            <a:off x="1784350" y="1435100"/>
            <a:ext cx="863600" cy="1120775"/>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r>
              <a:rPr lang="en-US" sz="2000" b="0"/>
              <a:t>Supplier</a:t>
            </a:r>
          </a:p>
        </p:txBody>
      </p:sp>
      <p:sp>
        <p:nvSpPr>
          <p:cNvPr id="38918" name="Line 6"/>
          <p:cNvSpPr>
            <a:spLocks noChangeShapeType="1"/>
          </p:cNvSpPr>
          <p:nvPr/>
        </p:nvSpPr>
        <p:spPr bwMode="auto">
          <a:xfrm>
            <a:off x="2855913" y="1397000"/>
            <a:ext cx="2055812"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pic>
        <p:nvPicPr>
          <p:cNvPr id="38919" name="Picture 7" descr="BS00580_"/>
          <p:cNvPicPr>
            <a:picLocks noChangeAspect="1" noChangeArrowheads="1"/>
          </p:cNvPicPr>
          <p:nvPr/>
        </p:nvPicPr>
        <p:blipFill>
          <a:blip r:embed="rId4" cstate="print"/>
          <a:srcRect/>
          <a:stretch>
            <a:fillRect/>
          </a:stretch>
        </p:blipFill>
        <p:spPr bwMode="auto">
          <a:xfrm>
            <a:off x="3632200" y="1189038"/>
            <a:ext cx="493713" cy="357187"/>
          </a:xfrm>
          <a:prstGeom prst="rect">
            <a:avLst/>
          </a:prstGeom>
          <a:noFill/>
          <a:ln w="9525">
            <a:noFill/>
            <a:miter lim="800000"/>
            <a:headEnd/>
            <a:tailEnd/>
          </a:ln>
        </p:spPr>
      </p:pic>
      <p:sp>
        <p:nvSpPr>
          <p:cNvPr id="38920" name="Line 8"/>
          <p:cNvSpPr>
            <a:spLocks noChangeShapeType="1"/>
          </p:cNvSpPr>
          <p:nvPr/>
        </p:nvSpPr>
        <p:spPr bwMode="auto">
          <a:xfrm>
            <a:off x="2855913" y="1814513"/>
            <a:ext cx="2055812"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pic>
        <p:nvPicPr>
          <p:cNvPr id="38921" name="Picture 9" descr="BS00508_"/>
          <p:cNvPicPr>
            <a:picLocks noChangeAspect="1" noChangeArrowheads="1"/>
          </p:cNvPicPr>
          <p:nvPr/>
        </p:nvPicPr>
        <p:blipFill>
          <a:blip r:embed="rId5" cstate="print"/>
          <a:srcRect/>
          <a:stretch>
            <a:fillRect/>
          </a:stretch>
        </p:blipFill>
        <p:spPr bwMode="auto">
          <a:xfrm>
            <a:off x="3521075" y="1581150"/>
            <a:ext cx="735013" cy="468313"/>
          </a:xfrm>
          <a:prstGeom prst="rect">
            <a:avLst/>
          </a:prstGeom>
          <a:noFill/>
          <a:ln w="9525">
            <a:noFill/>
            <a:miter lim="800000"/>
            <a:headEnd/>
            <a:tailEnd/>
          </a:ln>
        </p:spPr>
      </p:pic>
      <p:sp>
        <p:nvSpPr>
          <p:cNvPr id="38922" name="Rectangle 10"/>
          <p:cNvSpPr>
            <a:spLocks noChangeArrowheads="1"/>
          </p:cNvSpPr>
          <p:nvPr/>
        </p:nvSpPr>
        <p:spPr bwMode="auto">
          <a:xfrm>
            <a:off x="1644650" y="1301750"/>
            <a:ext cx="1144588" cy="1387475"/>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8923" name="Text Box 11"/>
          <p:cNvSpPr txBox="1">
            <a:spLocks noChangeArrowheads="1"/>
          </p:cNvSpPr>
          <p:nvPr/>
        </p:nvSpPr>
        <p:spPr bwMode="auto">
          <a:xfrm>
            <a:off x="5238750" y="2708275"/>
            <a:ext cx="1138238" cy="457200"/>
          </a:xfrm>
          <a:prstGeom prst="rect">
            <a:avLst/>
          </a:prstGeom>
          <a:noFill/>
          <a:ln w="12700" cap="sq">
            <a:noFill/>
            <a:miter lim="800000"/>
            <a:headEnd type="none" w="sm" len="sm"/>
            <a:tailEnd type="none" w="sm" len="sm"/>
          </a:ln>
        </p:spPr>
        <p:txBody>
          <a:bodyPr>
            <a:spAutoFit/>
          </a:bodyPr>
          <a:lstStyle/>
          <a:p>
            <a:pPr algn="ctr"/>
            <a:r>
              <a:rPr lang="en-US" sz="1200" i="1">
                <a:solidFill>
                  <a:srgbClr val="FF3300"/>
                </a:solidFill>
              </a:rPr>
              <a:t>Information</a:t>
            </a:r>
          </a:p>
          <a:p>
            <a:pPr algn="ctr"/>
            <a:r>
              <a:rPr lang="en-US" sz="1200" i="1">
                <a:solidFill>
                  <a:srgbClr val="FF3300"/>
                </a:solidFill>
              </a:rPr>
              <a:t>Structure</a:t>
            </a:r>
          </a:p>
        </p:txBody>
      </p:sp>
      <p:sp>
        <p:nvSpPr>
          <p:cNvPr id="38924" name="Text Box 12"/>
          <p:cNvSpPr txBox="1">
            <a:spLocks noChangeArrowheads="1"/>
          </p:cNvSpPr>
          <p:nvPr/>
        </p:nvSpPr>
        <p:spPr bwMode="auto">
          <a:xfrm>
            <a:off x="2189163" y="3079750"/>
            <a:ext cx="4089400" cy="1069975"/>
          </a:xfrm>
          <a:prstGeom prst="rect">
            <a:avLst/>
          </a:prstGeom>
          <a:noFill/>
          <a:ln w="12700" cap="sq">
            <a:noFill/>
            <a:miter lim="800000"/>
            <a:headEnd type="none" w="sm" len="sm"/>
            <a:tailEnd type="none" w="sm" len="sm"/>
          </a:ln>
        </p:spPr>
        <p:txBody>
          <a:bodyPr>
            <a:spAutoFit/>
          </a:bodyPr>
          <a:lstStyle/>
          <a:p>
            <a:pPr marL="457200" indent="-457200">
              <a:buFontTx/>
              <a:buAutoNum type="arabicPeriod"/>
            </a:pPr>
            <a:r>
              <a:rPr lang="en-US" sz="1600" b="0"/>
              <a:t>Information flow = order quantity </a:t>
            </a:r>
            <a:r>
              <a:rPr lang="en-US" sz="1600" b="0" i="1"/>
              <a:t>q</a:t>
            </a:r>
            <a:endParaRPr lang="en-US" sz="1600" b="0"/>
          </a:p>
          <a:p>
            <a:pPr marL="457200" indent="-457200">
              <a:buFontTx/>
              <a:buAutoNum type="arabicPeriod"/>
            </a:pPr>
            <a:r>
              <a:rPr lang="en-US" sz="1600" b="0"/>
              <a:t>Financial flow = wholesale price </a:t>
            </a:r>
            <a:r>
              <a:rPr lang="en-US" sz="1600" b="0" i="1"/>
              <a:t>w</a:t>
            </a:r>
            <a:endParaRPr lang="en-US" sz="1600" b="0"/>
          </a:p>
          <a:p>
            <a:pPr marL="457200" indent="-457200">
              <a:buFontTx/>
              <a:buAutoNum type="arabicPeriod"/>
            </a:pPr>
            <a:r>
              <a:rPr lang="en-US" sz="1600" b="0"/>
              <a:t>Physical flow = product: quantity </a:t>
            </a:r>
            <a:r>
              <a:rPr lang="en-US" sz="1600" b="0" i="1"/>
              <a:t>q</a:t>
            </a:r>
            <a:endParaRPr lang="en-US" sz="1600" b="0"/>
          </a:p>
          <a:p>
            <a:pPr marL="457200" indent="-457200"/>
            <a:endParaRPr lang="en-US" sz="1600" b="0"/>
          </a:p>
        </p:txBody>
      </p:sp>
      <p:sp>
        <p:nvSpPr>
          <p:cNvPr id="38925" name="Rectangle 13"/>
          <p:cNvSpPr>
            <a:spLocks noChangeArrowheads="1"/>
          </p:cNvSpPr>
          <p:nvPr/>
        </p:nvSpPr>
        <p:spPr bwMode="auto">
          <a:xfrm>
            <a:off x="5375275" y="1435100"/>
            <a:ext cx="863600" cy="1120775"/>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r>
              <a:rPr lang="en-US" sz="2000" b="0"/>
              <a:t>Buyer</a:t>
            </a:r>
          </a:p>
        </p:txBody>
      </p:sp>
      <p:sp>
        <p:nvSpPr>
          <p:cNvPr id="38926" name="Rectangle 14"/>
          <p:cNvSpPr>
            <a:spLocks noChangeArrowheads="1"/>
          </p:cNvSpPr>
          <p:nvPr/>
        </p:nvSpPr>
        <p:spPr bwMode="auto">
          <a:xfrm>
            <a:off x="5241925" y="1301750"/>
            <a:ext cx="1144588" cy="1387475"/>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8927" name="Line 15"/>
          <p:cNvSpPr>
            <a:spLocks noChangeShapeType="1"/>
          </p:cNvSpPr>
          <p:nvPr/>
        </p:nvSpPr>
        <p:spPr bwMode="auto">
          <a:xfrm>
            <a:off x="2855913" y="2190750"/>
            <a:ext cx="2055812"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38928" name="Line 16"/>
          <p:cNvSpPr>
            <a:spLocks noChangeShapeType="1"/>
          </p:cNvSpPr>
          <p:nvPr/>
        </p:nvSpPr>
        <p:spPr bwMode="auto">
          <a:xfrm>
            <a:off x="6421438" y="1778000"/>
            <a:ext cx="555625"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sp>
        <p:nvSpPr>
          <p:cNvPr id="38929" name="Line 17"/>
          <p:cNvSpPr>
            <a:spLocks noChangeShapeType="1"/>
          </p:cNvSpPr>
          <p:nvPr/>
        </p:nvSpPr>
        <p:spPr bwMode="auto">
          <a:xfrm>
            <a:off x="6416675" y="1995488"/>
            <a:ext cx="560388"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sp>
        <p:nvSpPr>
          <p:cNvPr id="38930" name="Line 18"/>
          <p:cNvSpPr>
            <a:spLocks noChangeShapeType="1"/>
          </p:cNvSpPr>
          <p:nvPr/>
        </p:nvSpPr>
        <p:spPr bwMode="auto">
          <a:xfrm>
            <a:off x="6408738" y="2265363"/>
            <a:ext cx="568325"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440339" name="Text Box 19"/>
          <p:cNvSpPr txBox="1">
            <a:spLocks noChangeArrowheads="1"/>
          </p:cNvSpPr>
          <p:nvPr/>
        </p:nvSpPr>
        <p:spPr bwMode="auto">
          <a:xfrm>
            <a:off x="6927850" y="2249488"/>
            <a:ext cx="1085850" cy="336550"/>
          </a:xfrm>
          <a:prstGeom prst="rect">
            <a:avLst/>
          </a:prstGeom>
          <a:noFill/>
          <a:ln w="9525">
            <a:noFill/>
            <a:miter lim="800000"/>
            <a:headEnd/>
            <a:tailEnd/>
          </a:ln>
          <a:effectLst/>
        </p:spPr>
        <p:txBody>
          <a:bodyPr wrap="none">
            <a:spAutoFit/>
          </a:bodyPr>
          <a:lstStyle/>
          <a:p>
            <a:pPr>
              <a:defRPr/>
            </a:pPr>
            <a:r>
              <a:rPr lang="en-GB" sz="1600">
                <a:effectLst>
                  <a:outerShdw blurRad="38100" dist="38100" dir="2700000" algn="tl">
                    <a:srgbClr val="FFFFFF"/>
                  </a:outerShdw>
                </a:effectLst>
              </a:rPr>
              <a:t>Consumer</a:t>
            </a:r>
            <a:endParaRPr lang="en-US" sz="1600">
              <a:effectLst>
                <a:outerShdw blurRad="38100" dist="38100" dir="2700000" algn="tl">
                  <a:srgbClr val="FFFFFF"/>
                </a:outerShdw>
              </a:effectLst>
            </a:endParaRPr>
          </a:p>
        </p:txBody>
      </p:sp>
      <p:pic>
        <p:nvPicPr>
          <p:cNvPr id="38932" name="Picture 20" descr="pe07492_"/>
          <p:cNvPicPr>
            <a:picLocks noChangeAspect="1" noChangeArrowheads="1"/>
          </p:cNvPicPr>
          <p:nvPr/>
        </p:nvPicPr>
        <p:blipFill>
          <a:blip r:embed="rId6" cstate="print"/>
          <a:srcRect/>
          <a:stretch>
            <a:fillRect/>
          </a:stretch>
        </p:blipFill>
        <p:spPr bwMode="auto">
          <a:xfrm>
            <a:off x="6927850" y="1695450"/>
            <a:ext cx="993775" cy="600075"/>
          </a:xfrm>
          <a:prstGeom prst="rect">
            <a:avLst/>
          </a:prstGeom>
          <a:noFill/>
          <a:ln w="9525">
            <a:noFill/>
            <a:miter lim="800000"/>
            <a:headEnd/>
            <a:tailEnd/>
          </a:ln>
        </p:spPr>
      </p:pic>
      <p:sp>
        <p:nvSpPr>
          <p:cNvPr id="38933" name="Text Box 21"/>
          <p:cNvSpPr txBox="1">
            <a:spLocks noChangeArrowheads="1"/>
          </p:cNvSpPr>
          <p:nvPr/>
        </p:nvSpPr>
        <p:spPr bwMode="auto">
          <a:xfrm>
            <a:off x="1641475" y="2708275"/>
            <a:ext cx="1139825" cy="457200"/>
          </a:xfrm>
          <a:prstGeom prst="rect">
            <a:avLst/>
          </a:prstGeom>
          <a:noFill/>
          <a:ln w="12700" cap="sq">
            <a:noFill/>
            <a:miter lim="800000"/>
            <a:headEnd type="none" w="sm" len="sm"/>
            <a:tailEnd type="none" w="sm" len="sm"/>
          </a:ln>
        </p:spPr>
        <p:txBody>
          <a:bodyPr>
            <a:spAutoFit/>
          </a:bodyPr>
          <a:lstStyle/>
          <a:p>
            <a:pPr algn="ctr"/>
            <a:r>
              <a:rPr lang="en-US" sz="1200" i="1">
                <a:solidFill>
                  <a:srgbClr val="FF3300"/>
                </a:solidFill>
              </a:rPr>
              <a:t>Information</a:t>
            </a:r>
          </a:p>
          <a:p>
            <a:pPr algn="ctr"/>
            <a:r>
              <a:rPr lang="en-US" sz="1200" i="1">
                <a:solidFill>
                  <a:srgbClr val="FF3300"/>
                </a:solidFill>
              </a:rPr>
              <a:t>Structure</a:t>
            </a:r>
          </a:p>
        </p:txBody>
      </p:sp>
      <p:grpSp>
        <p:nvGrpSpPr>
          <p:cNvPr id="38934" name="Group 22"/>
          <p:cNvGrpSpPr>
            <a:grpSpLocks/>
          </p:cNvGrpSpPr>
          <p:nvPr/>
        </p:nvGrpSpPr>
        <p:grpSpPr bwMode="auto">
          <a:xfrm>
            <a:off x="6554788" y="2570163"/>
            <a:ext cx="2271712" cy="1608137"/>
            <a:chOff x="4129" y="1619"/>
            <a:chExt cx="1431" cy="1013"/>
          </a:xfrm>
        </p:grpSpPr>
        <p:sp>
          <p:nvSpPr>
            <p:cNvPr id="38960" name="Line 23"/>
            <p:cNvSpPr>
              <a:spLocks noChangeShapeType="1"/>
            </p:cNvSpPr>
            <p:nvPr/>
          </p:nvSpPr>
          <p:spPr bwMode="auto">
            <a:xfrm>
              <a:off x="4297" y="2428"/>
              <a:ext cx="1220" cy="0"/>
            </a:xfrm>
            <a:prstGeom prst="line">
              <a:avLst/>
            </a:prstGeom>
            <a:noFill/>
            <a:ln w="9525">
              <a:solidFill>
                <a:schemeClr val="tx1"/>
              </a:solidFill>
              <a:round/>
              <a:headEnd/>
              <a:tailEnd type="triangle" w="med" len="med"/>
            </a:ln>
          </p:spPr>
          <p:txBody>
            <a:bodyPr/>
            <a:lstStyle/>
            <a:p>
              <a:endParaRPr lang="en-US"/>
            </a:p>
          </p:txBody>
        </p:sp>
        <p:sp>
          <p:nvSpPr>
            <p:cNvPr id="38961" name="Line 24"/>
            <p:cNvSpPr>
              <a:spLocks noChangeShapeType="1"/>
            </p:cNvSpPr>
            <p:nvPr/>
          </p:nvSpPr>
          <p:spPr bwMode="auto">
            <a:xfrm flipV="1">
              <a:off x="4297" y="1688"/>
              <a:ext cx="0" cy="740"/>
            </a:xfrm>
            <a:prstGeom prst="line">
              <a:avLst/>
            </a:prstGeom>
            <a:noFill/>
            <a:ln w="9525">
              <a:solidFill>
                <a:schemeClr val="tx1"/>
              </a:solidFill>
              <a:round/>
              <a:headEnd/>
              <a:tailEnd type="triangle" w="med" len="med"/>
            </a:ln>
          </p:spPr>
          <p:txBody>
            <a:bodyPr/>
            <a:lstStyle/>
            <a:p>
              <a:endParaRPr lang="en-US"/>
            </a:p>
          </p:txBody>
        </p:sp>
        <p:sp>
          <p:nvSpPr>
            <p:cNvPr id="38962" name="Line 25"/>
            <p:cNvSpPr>
              <a:spLocks noChangeShapeType="1"/>
            </p:cNvSpPr>
            <p:nvPr/>
          </p:nvSpPr>
          <p:spPr bwMode="auto">
            <a:xfrm>
              <a:off x="4297" y="1829"/>
              <a:ext cx="836" cy="599"/>
            </a:xfrm>
            <a:prstGeom prst="line">
              <a:avLst/>
            </a:prstGeom>
            <a:noFill/>
            <a:ln w="19050">
              <a:solidFill>
                <a:srgbClr val="FF3300"/>
              </a:solidFill>
              <a:round/>
              <a:headEnd/>
              <a:tailEnd/>
            </a:ln>
          </p:spPr>
          <p:txBody>
            <a:bodyPr/>
            <a:lstStyle/>
            <a:p>
              <a:endParaRPr lang="en-US"/>
            </a:p>
          </p:txBody>
        </p:sp>
        <p:sp>
          <p:nvSpPr>
            <p:cNvPr id="38963" name="Text Box 26"/>
            <p:cNvSpPr txBox="1">
              <a:spLocks noChangeArrowheads="1"/>
            </p:cNvSpPr>
            <p:nvPr/>
          </p:nvSpPr>
          <p:spPr bwMode="auto">
            <a:xfrm>
              <a:off x="5380" y="2410"/>
              <a:ext cx="180" cy="212"/>
            </a:xfrm>
            <a:prstGeom prst="rect">
              <a:avLst/>
            </a:prstGeom>
            <a:noFill/>
            <a:ln w="9525">
              <a:noFill/>
              <a:miter lim="800000"/>
              <a:headEnd/>
              <a:tailEnd/>
            </a:ln>
          </p:spPr>
          <p:txBody>
            <a:bodyPr wrap="none">
              <a:spAutoFit/>
            </a:bodyPr>
            <a:lstStyle/>
            <a:p>
              <a:pPr eaLnBrk="0" hangingPunct="0"/>
              <a:r>
                <a:rPr lang="en-US" sz="1600" b="0" i="1"/>
                <a:t>q</a:t>
              </a:r>
            </a:p>
          </p:txBody>
        </p:sp>
        <p:sp>
          <p:nvSpPr>
            <p:cNvPr id="38964" name="Text Box 27"/>
            <p:cNvSpPr txBox="1">
              <a:spLocks noChangeArrowheads="1"/>
            </p:cNvSpPr>
            <p:nvPr/>
          </p:nvSpPr>
          <p:spPr bwMode="auto">
            <a:xfrm>
              <a:off x="4306" y="1619"/>
              <a:ext cx="180" cy="212"/>
            </a:xfrm>
            <a:prstGeom prst="rect">
              <a:avLst/>
            </a:prstGeom>
            <a:noFill/>
            <a:ln w="9525">
              <a:noFill/>
              <a:miter lim="800000"/>
              <a:headEnd/>
              <a:tailEnd/>
            </a:ln>
          </p:spPr>
          <p:txBody>
            <a:bodyPr wrap="none">
              <a:spAutoFit/>
            </a:bodyPr>
            <a:lstStyle/>
            <a:p>
              <a:pPr eaLnBrk="0" hangingPunct="0"/>
              <a:r>
                <a:rPr lang="en-US" sz="1600" b="0" i="1"/>
                <a:t>p</a:t>
              </a:r>
            </a:p>
          </p:txBody>
        </p:sp>
        <p:sp>
          <p:nvSpPr>
            <p:cNvPr id="38965" name="Text Box 28"/>
            <p:cNvSpPr txBox="1">
              <a:spLocks noChangeArrowheads="1"/>
            </p:cNvSpPr>
            <p:nvPr/>
          </p:nvSpPr>
          <p:spPr bwMode="auto">
            <a:xfrm>
              <a:off x="5072" y="2459"/>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66" name="Text Box 29"/>
            <p:cNvSpPr txBox="1">
              <a:spLocks noChangeArrowheads="1"/>
            </p:cNvSpPr>
            <p:nvPr/>
          </p:nvSpPr>
          <p:spPr bwMode="auto">
            <a:xfrm>
              <a:off x="4129" y="1763"/>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67" name="Text Box 30"/>
            <p:cNvSpPr txBox="1">
              <a:spLocks noChangeArrowheads="1"/>
            </p:cNvSpPr>
            <p:nvPr/>
          </p:nvSpPr>
          <p:spPr bwMode="auto">
            <a:xfrm>
              <a:off x="4602" y="1861"/>
              <a:ext cx="471" cy="326"/>
            </a:xfrm>
            <a:prstGeom prst="rect">
              <a:avLst/>
            </a:prstGeom>
            <a:noFill/>
            <a:ln w="9525">
              <a:noFill/>
              <a:miter lim="800000"/>
              <a:headEnd/>
              <a:tailEnd/>
            </a:ln>
          </p:spPr>
          <p:txBody>
            <a:bodyPr wrap="none">
              <a:spAutoFit/>
            </a:bodyPr>
            <a:lstStyle/>
            <a:p>
              <a:pPr algn="r" eaLnBrk="0" hangingPunct="0"/>
              <a:r>
                <a:rPr lang="en-US" sz="1400" b="0"/>
                <a:t>demand</a:t>
              </a:r>
            </a:p>
            <a:p>
              <a:pPr algn="r" eaLnBrk="0" hangingPunct="0"/>
              <a:r>
                <a:rPr lang="en-US" sz="1400" b="0"/>
                <a:t>curve</a:t>
              </a:r>
            </a:p>
          </p:txBody>
        </p:sp>
      </p:grpSp>
      <p:sp>
        <p:nvSpPr>
          <p:cNvPr id="38935" name="AutoShape 31"/>
          <p:cNvSpPr>
            <a:spLocks noChangeArrowheads="1"/>
          </p:cNvSpPr>
          <p:nvPr/>
        </p:nvSpPr>
        <p:spPr bwMode="auto">
          <a:xfrm>
            <a:off x="357188" y="3282950"/>
            <a:ext cx="1192212" cy="609600"/>
          </a:xfrm>
          <a:prstGeom prst="wedgeRoundRectCallout">
            <a:avLst>
              <a:gd name="adj1" fmla="val 69838"/>
              <a:gd name="adj2" fmla="val -106509"/>
              <a:gd name="adj3" fmla="val 16667"/>
            </a:avLst>
          </a:prstGeom>
          <a:solidFill>
            <a:srgbClr val="FFFFCC"/>
          </a:solidFill>
          <a:ln w="9525">
            <a:solidFill>
              <a:schemeClr val="tx1"/>
            </a:solidFill>
            <a:miter lim="800000"/>
            <a:headEnd/>
            <a:tailEnd/>
          </a:ln>
        </p:spPr>
        <p:txBody>
          <a:bodyPr/>
          <a:lstStyle/>
          <a:p>
            <a:pPr algn="ctr" eaLnBrk="0" hangingPunct="0"/>
            <a:r>
              <a:rPr lang="en-US" sz="1600" b="0"/>
              <a:t>Marginal cost </a:t>
            </a:r>
            <a:r>
              <a:rPr lang="en-US" sz="1600" b="0" i="1"/>
              <a:t>c</a:t>
            </a:r>
            <a:endParaRPr lang="en-US" sz="1600" b="0"/>
          </a:p>
        </p:txBody>
      </p:sp>
      <p:grpSp>
        <p:nvGrpSpPr>
          <p:cNvPr id="38936" name="Group 32"/>
          <p:cNvGrpSpPr>
            <a:grpSpLocks/>
          </p:cNvGrpSpPr>
          <p:nvPr/>
        </p:nvGrpSpPr>
        <p:grpSpPr bwMode="auto">
          <a:xfrm>
            <a:off x="6464300" y="4164013"/>
            <a:ext cx="2530475" cy="2127250"/>
            <a:chOff x="3628" y="2627"/>
            <a:chExt cx="1594" cy="1340"/>
          </a:xfrm>
        </p:grpSpPr>
        <p:sp>
          <p:nvSpPr>
            <p:cNvPr id="38937" name="Rectangle 33"/>
            <p:cNvSpPr>
              <a:spLocks noChangeArrowheads="1"/>
            </p:cNvSpPr>
            <p:nvPr/>
          </p:nvSpPr>
          <p:spPr bwMode="auto">
            <a:xfrm>
              <a:off x="3857" y="3417"/>
              <a:ext cx="248" cy="153"/>
            </a:xfrm>
            <a:prstGeom prst="rect">
              <a:avLst/>
            </a:prstGeom>
            <a:solidFill>
              <a:schemeClr val="hlink"/>
            </a:solidFill>
            <a:ln w="9525">
              <a:noFill/>
              <a:miter lim="800000"/>
              <a:headEnd/>
              <a:tailEnd/>
            </a:ln>
          </p:spPr>
          <p:txBody>
            <a:bodyPr wrap="none" anchor="ctr"/>
            <a:lstStyle/>
            <a:p>
              <a:endParaRPr lang="en-US"/>
            </a:p>
          </p:txBody>
        </p:sp>
        <p:sp>
          <p:nvSpPr>
            <p:cNvPr id="38938" name="Rectangle 34"/>
            <p:cNvSpPr>
              <a:spLocks noChangeArrowheads="1"/>
            </p:cNvSpPr>
            <p:nvPr/>
          </p:nvSpPr>
          <p:spPr bwMode="auto">
            <a:xfrm>
              <a:off x="3857" y="3162"/>
              <a:ext cx="248" cy="249"/>
            </a:xfrm>
            <a:prstGeom prst="rect">
              <a:avLst/>
            </a:prstGeom>
            <a:solidFill>
              <a:srgbClr val="CCFFCC"/>
            </a:solidFill>
            <a:ln w="9525">
              <a:noFill/>
              <a:miter lim="800000"/>
              <a:headEnd/>
              <a:tailEnd/>
            </a:ln>
          </p:spPr>
          <p:txBody>
            <a:bodyPr wrap="none" anchor="ctr"/>
            <a:lstStyle/>
            <a:p>
              <a:endParaRPr lang="en-US"/>
            </a:p>
          </p:txBody>
        </p:sp>
        <p:sp>
          <p:nvSpPr>
            <p:cNvPr id="38939" name="Line 35"/>
            <p:cNvSpPr>
              <a:spLocks noChangeShapeType="1"/>
            </p:cNvSpPr>
            <p:nvPr/>
          </p:nvSpPr>
          <p:spPr bwMode="auto">
            <a:xfrm>
              <a:off x="3856" y="3752"/>
              <a:ext cx="1336" cy="0"/>
            </a:xfrm>
            <a:prstGeom prst="line">
              <a:avLst/>
            </a:prstGeom>
            <a:noFill/>
            <a:ln w="9525">
              <a:solidFill>
                <a:schemeClr val="tx1"/>
              </a:solidFill>
              <a:round/>
              <a:headEnd/>
              <a:tailEnd type="triangle" w="med" len="med"/>
            </a:ln>
          </p:spPr>
          <p:txBody>
            <a:bodyPr/>
            <a:lstStyle/>
            <a:p>
              <a:endParaRPr lang="en-US"/>
            </a:p>
          </p:txBody>
        </p:sp>
        <p:sp>
          <p:nvSpPr>
            <p:cNvPr id="38940" name="Line 36"/>
            <p:cNvSpPr>
              <a:spLocks noChangeShapeType="1"/>
            </p:cNvSpPr>
            <p:nvPr/>
          </p:nvSpPr>
          <p:spPr bwMode="auto">
            <a:xfrm flipV="1">
              <a:off x="3856" y="2723"/>
              <a:ext cx="0" cy="1029"/>
            </a:xfrm>
            <a:prstGeom prst="line">
              <a:avLst/>
            </a:prstGeom>
            <a:noFill/>
            <a:ln w="9525">
              <a:solidFill>
                <a:schemeClr val="tx1"/>
              </a:solidFill>
              <a:round/>
              <a:headEnd/>
              <a:tailEnd type="triangle" w="med" len="med"/>
            </a:ln>
          </p:spPr>
          <p:txBody>
            <a:bodyPr/>
            <a:lstStyle/>
            <a:p>
              <a:endParaRPr lang="en-US"/>
            </a:p>
          </p:txBody>
        </p:sp>
        <p:sp>
          <p:nvSpPr>
            <p:cNvPr id="38941" name="Line 37"/>
            <p:cNvSpPr>
              <a:spLocks noChangeShapeType="1"/>
            </p:cNvSpPr>
            <p:nvPr/>
          </p:nvSpPr>
          <p:spPr bwMode="auto">
            <a:xfrm>
              <a:off x="3856" y="2919"/>
              <a:ext cx="916" cy="833"/>
            </a:xfrm>
            <a:prstGeom prst="line">
              <a:avLst/>
            </a:prstGeom>
            <a:noFill/>
            <a:ln w="19050">
              <a:solidFill>
                <a:srgbClr val="FF3300"/>
              </a:solidFill>
              <a:round/>
              <a:headEnd/>
              <a:tailEnd/>
            </a:ln>
          </p:spPr>
          <p:txBody>
            <a:bodyPr/>
            <a:lstStyle/>
            <a:p>
              <a:endParaRPr lang="en-US"/>
            </a:p>
          </p:txBody>
        </p:sp>
        <p:sp>
          <p:nvSpPr>
            <p:cNvPr id="38942" name="Text Box 38"/>
            <p:cNvSpPr txBox="1">
              <a:spLocks noChangeArrowheads="1"/>
            </p:cNvSpPr>
            <p:nvPr/>
          </p:nvSpPr>
          <p:spPr bwMode="auto">
            <a:xfrm>
              <a:off x="5042" y="3727"/>
              <a:ext cx="180" cy="211"/>
            </a:xfrm>
            <a:prstGeom prst="rect">
              <a:avLst/>
            </a:prstGeom>
            <a:noFill/>
            <a:ln w="9525">
              <a:noFill/>
              <a:miter lim="800000"/>
              <a:headEnd/>
              <a:tailEnd/>
            </a:ln>
          </p:spPr>
          <p:txBody>
            <a:bodyPr wrap="none">
              <a:spAutoFit/>
            </a:bodyPr>
            <a:lstStyle/>
            <a:p>
              <a:pPr eaLnBrk="0" hangingPunct="0"/>
              <a:r>
                <a:rPr lang="en-US" sz="1600" b="0" i="1"/>
                <a:t>q</a:t>
              </a:r>
            </a:p>
          </p:txBody>
        </p:sp>
        <p:sp>
          <p:nvSpPr>
            <p:cNvPr id="38943" name="Text Box 39"/>
            <p:cNvSpPr txBox="1">
              <a:spLocks noChangeArrowheads="1"/>
            </p:cNvSpPr>
            <p:nvPr/>
          </p:nvSpPr>
          <p:spPr bwMode="auto">
            <a:xfrm>
              <a:off x="3866" y="2627"/>
              <a:ext cx="179" cy="213"/>
            </a:xfrm>
            <a:prstGeom prst="rect">
              <a:avLst/>
            </a:prstGeom>
            <a:noFill/>
            <a:ln w="9525">
              <a:noFill/>
              <a:miter lim="800000"/>
              <a:headEnd/>
              <a:tailEnd/>
            </a:ln>
          </p:spPr>
          <p:txBody>
            <a:bodyPr wrap="none">
              <a:spAutoFit/>
            </a:bodyPr>
            <a:lstStyle/>
            <a:p>
              <a:pPr eaLnBrk="0" hangingPunct="0"/>
              <a:r>
                <a:rPr lang="en-US" sz="1600" b="0" i="1"/>
                <a:t>p</a:t>
              </a:r>
            </a:p>
          </p:txBody>
        </p:sp>
        <p:sp>
          <p:nvSpPr>
            <p:cNvPr id="38944" name="Text Box 40"/>
            <p:cNvSpPr txBox="1">
              <a:spLocks noChangeArrowheads="1"/>
            </p:cNvSpPr>
            <p:nvPr/>
          </p:nvSpPr>
          <p:spPr bwMode="auto">
            <a:xfrm>
              <a:off x="4705" y="3795"/>
              <a:ext cx="163" cy="172"/>
            </a:xfrm>
            <a:prstGeom prst="rect">
              <a:avLst/>
            </a:prstGeom>
            <a:noFill/>
            <a:ln w="9525">
              <a:noFill/>
              <a:miter lim="800000"/>
              <a:headEnd/>
              <a:tailEnd/>
            </a:ln>
          </p:spPr>
          <p:txBody>
            <a:bodyPr wrap="none">
              <a:spAutoFit/>
            </a:bodyPr>
            <a:lstStyle/>
            <a:p>
              <a:pPr eaLnBrk="0" hangingPunct="0"/>
              <a:r>
                <a:rPr lang="en-US" sz="1200" b="0"/>
                <a:t>1</a:t>
              </a:r>
            </a:p>
          </p:txBody>
        </p:sp>
        <p:sp>
          <p:nvSpPr>
            <p:cNvPr id="38945" name="Text Box 41"/>
            <p:cNvSpPr txBox="1">
              <a:spLocks noChangeArrowheads="1"/>
            </p:cNvSpPr>
            <p:nvPr/>
          </p:nvSpPr>
          <p:spPr bwMode="auto">
            <a:xfrm>
              <a:off x="3672" y="2827"/>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46" name="Text Box 42"/>
            <p:cNvSpPr txBox="1">
              <a:spLocks noChangeArrowheads="1"/>
            </p:cNvSpPr>
            <p:nvPr/>
          </p:nvSpPr>
          <p:spPr bwMode="auto">
            <a:xfrm>
              <a:off x="4573" y="3258"/>
              <a:ext cx="339" cy="192"/>
            </a:xfrm>
            <a:prstGeom prst="rect">
              <a:avLst/>
            </a:prstGeom>
            <a:noFill/>
            <a:ln w="9525">
              <a:noFill/>
              <a:miter lim="800000"/>
              <a:headEnd/>
              <a:tailEnd/>
            </a:ln>
          </p:spPr>
          <p:txBody>
            <a:bodyPr wrap="none">
              <a:spAutoFit/>
            </a:bodyPr>
            <a:lstStyle/>
            <a:p>
              <a:pPr algn="r" eaLnBrk="0" hangingPunct="0"/>
              <a:r>
                <a:rPr lang="en-US" sz="1400" b="0"/>
                <a:t>MC</a:t>
              </a:r>
              <a:r>
                <a:rPr lang="en-US" sz="1400" b="0" baseline="-25000"/>
                <a:t>B</a:t>
              </a:r>
              <a:endParaRPr lang="en-US" sz="1400" b="0"/>
            </a:p>
          </p:txBody>
        </p:sp>
        <p:sp>
          <p:nvSpPr>
            <p:cNvPr id="38947" name="Line 43"/>
            <p:cNvSpPr>
              <a:spLocks noChangeShapeType="1"/>
            </p:cNvSpPr>
            <p:nvPr/>
          </p:nvSpPr>
          <p:spPr bwMode="auto">
            <a:xfrm>
              <a:off x="3856" y="2927"/>
              <a:ext cx="409" cy="831"/>
            </a:xfrm>
            <a:prstGeom prst="line">
              <a:avLst/>
            </a:prstGeom>
            <a:noFill/>
            <a:ln w="9525">
              <a:solidFill>
                <a:schemeClr val="tx1"/>
              </a:solidFill>
              <a:prstDash val="dash"/>
              <a:round/>
              <a:headEnd/>
              <a:tailEnd/>
            </a:ln>
          </p:spPr>
          <p:txBody>
            <a:bodyPr/>
            <a:lstStyle/>
            <a:p>
              <a:endParaRPr lang="en-US"/>
            </a:p>
          </p:txBody>
        </p:sp>
        <p:sp>
          <p:nvSpPr>
            <p:cNvPr id="38948" name="Text Box 44"/>
            <p:cNvSpPr txBox="1">
              <a:spLocks noChangeArrowheads="1"/>
            </p:cNvSpPr>
            <p:nvPr/>
          </p:nvSpPr>
          <p:spPr bwMode="auto">
            <a:xfrm>
              <a:off x="4145" y="3795"/>
              <a:ext cx="239" cy="172"/>
            </a:xfrm>
            <a:prstGeom prst="rect">
              <a:avLst/>
            </a:prstGeom>
            <a:noFill/>
            <a:ln w="9525">
              <a:noFill/>
              <a:miter lim="800000"/>
              <a:headEnd/>
              <a:tailEnd/>
            </a:ln>
          </p:spPr>
          <p:txBody>
            <a:bodyPr wrap="none">
              <a:spAutoFit/>
            </a:bodyPr>
            <a:lstStyle/>
            <a:p>
              <a:pPr eaLnBrk="0" hangingPunct="0"/>
              <a:r>
                <a:rPr lang="en-US" sz="1200" b="0"/>
                <a:t>1/2</a:t>
              </a:r>
            </a:p>
          </p:txBody>
        </p:sp>
        <p:sp>
          <p:nvSpPr>
            <p:cNvPr id="38949" name="Line 45"/>
            <p:cNvSpPr>
              <a:spLocks noChangeShapeType="1"/>
            </p:cNvSpPr>
            <p:nvPr/>
          </p:nvSpPr>
          <p:spPr bwMode="auto">
            <a:xfrm>
              <a:off x="3856" y="3419"/>
              <a:ext cx="1058" cy="0"/>
            </a:xfrm>
            <a:prstGeom prst="line">
              <a:avLst/>
            </a:prstGeom>
            <a:noFill/>
            <a:ln w="9525">
              <a:solidFill>
                <a:schemeClr val="tx1"/>
              </a:solidFill>
              <a:prstDash val="dash"/>
              <a:round/>
              <a:headEnd/>
              <a:tailEnd/>
            </a:ln>
          </p:spPr>
          <p:txBody>
            <a:bodyPr/>
            <a:lstStyle/>
            <a:p>
              <a:endParaRPr lang="en-US"/>
            </a:p>
          </p:txBody>
        </p:sp>
        <p:sp>
          <p:nvSpPr>
            <p:cNvPr id="38950" name="Text Box 46"/>
            <p:cNvSpPr txBox="1">
              <a:spLocks noChangeArrowheads="1"/>
            </p:cNvSpPr>
            <p:nvPr/>
          </p:nvSpPr>
          <p:spPr bwMode="auto">
            <a:xfrm>
              <a:off x="3672" y="3312"/>
              <a:ext cx="179" cy="174"/>
            </a:xfrm>
            <a:prstGeom prst="rect">
              <a:avLst/>
            </a:prstGeom>
            <a:noFill/>
            <a:ln w="9525">
              <a:noFill/>
              <a:miter lim="800000"/>
              <a:headEnd/>
              <a:tailEnd/>
            </a:ln>
          </p:spPr>
          <p:txBody>
            <a:bodyPr wrap="none">
              <a:spAutoFit/>
            </a:bodyPr>
            <a:lstStyle/>
            <a:p>
              <a:pPr eaLnBrk="0" hangingPunct="0"/>
              <a:r>
                <a:rPr lang="en-US" sz="1200" b="0" i="1"/>
                <a:t>w</a:t>
              </a:r>
            </a:p>
          </p:txBody>
        </p:sp>
        <p:sp>
          <p:nvSpPr>
            <p:cNvPr id="38951" name="Line 47"/>
            <p:cNvSpPr>
              <a:spLocks noChangeShapeType="1"/>
            </p:cNvSpPr>
            <p:nvPr/>
          </p:nvSpPr>
          <p:spPr bwMode="auto">
            <a:xfrm flipV="1">
              <a:off x="4098" y="3147"/>
              <a:ext cx="0" cy="274"/>
            </a:xfrm>
            <a:prstGeom prst="line">
              <a:avLst/>
            </a:prstGeom>
            <a:noFill/>
            <a:ln w="9525">
              <a:solidFill>
                <a:schemeClr val="tx1"/>
              </a:solidFill>
              <a:round/>
              <a:headEnd/>
              <a:tailEnd type="triangle" w="med" len="med"/>
            </a:ln>
          </p:spPr>
          <p:txBody>
            <a:bodyPr/>
            <a:lstStyle/>
            <a:p>
              <a:endParaRPr lang="en-US"/>
            </a:p>
          </p:txBody>
        </p:sp>
        <p:sp>
          <p:nvSpPr>
            <p:cNvPr id="38952" name="Line 48"/>
            <p:cNvSpPr>
              <a:spLocks noChangeShapeType="1"/>
            </p:cNvSpPr>
            <p:nvPr/>
          </p:nvSpPr>
          <p:spPr bwMode="auto">
            <a:xfrm>
              <a:off x="4098" y="3421"/>
              <a:ext cx="0" cy="337"/>
            </a:xfrm>
            <a:prstGeom prst="line">
              <a:avLst/>
            </a:prstGeom>
            <a:noFill/>
            <a:ln w="9525">
              <a:solidFill>
                <a:schemeClr val="tx1"/>
              </a:solidFill>
              <a:round/>
              <a:headEnd/>
              <a:tailEnd type="triangle" w="med" len="med"/>
            </a:ln>
          </p:spPr>
          <p:txBody>
            <a:bodyPr/>
            <a:lstStyle/>
            <a:p>
              <a:endParaRPr lang="en-US"/>
            </a:p>
          </p:txBody>
        </p:sp>
        <p:sp>
          <p:nvSpPr>
            <p:cNvPr id="38953" name="Line 49"/>
            <p:cNvSpPr>
              <a:spLocks noChangeShapeType="1"/>
            </p:cNvSpPr>
            <p:nvPr/>
          </p:nvSpPr>
          <p:spPr bwMode="auto">
            <a:xfrm flipH="1">
              <a:off x="3850" y="3162"/>
              <a:ext cx="248" cy="0"/>
            </a:xfrm>
            <a:prstGeom prst="line">
              <a:avLst/>
            </a:prstGeom>
            <a:noFill/>
            <a:ln w="9525">
              <a:solidFill>
                <a:schemeClr val="tx1"/>
              </a:solidFill>
              <a:round/>
              <a:headEnd/>
              <a:tailEnd type="triangle" w="med" len="med"/>
            </a:ln>
          </p:spPr>
          <p:txBody>
            <a:bodyPr/>
            <a:lstStyle/>
            <a:p>
              <a:endParaRPr lang="en-US"/>
            </a:p>
          </p:txBody>
        </p:sp>
        <p:sp>
          <p:nvSpPr>
            <p:cNvPr id="38954" name="Text Box 50"/>
            <p:cNvSpPr txBox="1">
              <a:spLocks noChangeArrowheads="1"/>
            </p:cNvSpPr>
            <p:nvPr/>
          </p:nvSpPr>
          <p:spPr bwMode="auto">
            <a:xfrm>
              <a:off x="3941" y="3727"/>
              <a:ext cx="234" cy="212"/>
            </a:xfrm>
            <a:prstGeom prst="rect">
              <a:avLst/>
            </a:prstGeom>
            <a:noFill/>
            <a:ln w="9525">
              <a:noFill/>
              <a:miter lim="800000"/>
              <a:headEnd/>
              <a:tailEnd/>
            </a:ln>
          </p:spPr>
          <p:txBody>
            <a:bodyPr wrap="none">
              <a:spAutoFit/>
            </a:bodyPr>
            <a:lstStyle/>
            <a:p>
              <a:pPr eaLnBrk="0" hangingPunct="0"/>
              <a:r>
                <a:rPr lang="en-US" sz="1600" b="0" i="1"/>
                <a:t>q</a:t>
              </a:r>
              <a:r>
                <a:rPr lang="en-US" sz="1600" b="0" i="1" baseline="-25000"/>
                <a:t>B</a:t>
              </a:r>
              <a:endParaRPr lang="en-US" sz="1600" b="0" i="1"/>
            </a:p>
          </p:txBody>
        </p:sp>
        <p:sp>
          <p:nvSpPr>
            <p:cNvPr id="38955" name="Text Box 51"/>
            <p:cNvSpPr txBox="1">
              <a:spLocks noChangeArrowheads="1"/>
            </p:cNvSpPr>
            <p:nvPr/>
          </p:nvSpPr>
          <p:spPr bwMode="auto">
            <a:xfrm>
              <a:off x="3628" y="2993"/>
              <a:ext cx="234" cy="211"/>
            </a:xfrm>
            <a:prstGeom prst="rect">
              <a:avLst/>
            </a:prstGeom>
            <a:noFill/>
            <a:ln w="9525">
              <a:noFill/>
              <a:miter lim="800000"/>
              <a:headEnd/>
              <a:tailEnd/>
            </a:ln>
          </p:spPr>
          <p:txBody>
            <a:bodyPr wrap="none">
              <a:spAutoFit/>
            </a:bodyPr>
            <a:lstStyle/>
            <a:p>
              <a:pPr eaLnBrk="0" hangingPunct="0"/>
              <a:r>
                <a:rPr lang="en-US" sz="1600" b="0" i="1"/>
                <a:t>p</a:t>
              </a:r>
              <a:r>
                <a:rPr lang="en-US" sz="1600" b="0" i="1" baseline="-25000"/>
                <a:t>B</a:t>
              </a:r>
              <a:endParaRPr lang="en-US" sz="1600" b="0" i="1"/>
            </a:p>
          </p:txBody>
        </p:sp>
        <p:sp>
          <p:nvSpPr>
            <p:cNvPr id="38956" name="Oval 52"/>
            <p:cNvSpPr>
              <a:spLocks noChangeArrowheads="1"/>
            </p:cNvSpPr>
            <p:nvPr/>
          </p:nvSpPr>
          <p:spPr bwMode="auto">
            <a:xfrm>
              <a:off x="4069" y="3376"/>
              <a:ext cx="62" cy="9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38957" name="Text Box 53"/>
            <p:cNvSpPr txBox="1">
              <a:spLocks noChangeArrowheads="1"/>
            </p:cNvSpPr>
            <p:nvPr/>
          </p:nvSpPr>
          <p:spPr bwMode="auto">
            <a:xfrm>
              <a:off x="4201" y="3581"/>
              <a:ext cx="290" cy="192"/>
            </a:xfrm>
            <a:prstGeom prst="rect">
              <a:avLst/>
            </a:prstGeom>
            <a:noFill/>
            <a:ln w="9525">
              <a:noFill/>
              <a:miter lim="800000"/>
              <a:headEnd/>
              <a:tailEnd/>
            </a:ln>
          </p:spPr>
          <p:txBody>
            <a:bodyPr wrap="none">
              <a:spAutoFit/>
            </a:bodyPr>
            <a:lstStyle/>
            <a:p>
              <a:pPr algn="r" eaLnBrk="0" hangingPunct="0"/>
              <a:r>
                <a:rPr lang="en-US" sz="1400" b="0"/>
                <a:t>MR</a:t>
              </a:r>
            </a:p>
          </p:txBody>
        </p:sp>
        <p:sp>
          <p:nvSpPr>
            <p:cNvPr id="38958" name="Line 54"/>
            <p:cNvSpPr>
              <a:spLocks noChangeShapeType="1"/>
            </p:cNvSpPr>
            <p:nvPr/>
          </p:nvSpPr>
          <p:spPr bwMode="auto">
            <a:xfrm>
              <a:off x="3856" y="3571"/>
              <a:ext cx="1058" cy="0"/>
            </a:xfrm>
            <a:prstGeom prst="line">
              <a:avLst/>
            </a:prstGeom>
            <a:noFill/>
            <a:ln w="9525">
              <a:solidFill>
                <a:schemeClr val="tx1"/>
              </a:solidFill>
              <a:prstDash val="dash"/>
              <a:round/>
              <a:headEnd/>
              <a:tailEnd/>
            </a:ln>
          </p:spPr>
          <p:txBody>
            <a:bodyPr/>
            <a:lstStyle/>
            <a:p>
              <a:endParaRPr lang="en-US"/>
            </a:p>
          </p:txBody>
        </p:sp>
        <p:sp>
          <p:nvSpPr>
            <p:cNvPr id="38959" name="Text Box 55"/>
            <p:cNvSpPr txBox="1">
              <a:spLocks noChangeArrowheads="1"/>
            </p:cNvSpPr>
            <p:nvPr/>
          </p:nvSpPr>
          <p:spPr bwMode="auto">
            <a:xfrm>
              <a:off x="3672" y="3464"/>
              <a:ext cx="159" cy="173"/>
            </a:xfrm>
            <a:prstGeom prst="rect">
              <a:avLst/>
            </a:prstGeom>
            <a:noFill/>
            <a:ln w="9525">
              <a:noFill/>
              <a:miter lim="800000"/>
              <a:headEnd/>
              <a:tailEnd/>
            </a:ln>
          </p:spPr>
          <p:txBody>
            <a:bodyPr wrap="none">
              <a:spAutoFit/>
            </a:bodyPr>
            <a:lstStyle/>
            <a:p>
              <a:pPr eaLnBrk="0" hangingPunct="0"/>
              <a:r>
                <a:rPr lang="en-US" sz="1200" b="0" i="1"/>
                <a:t>c</a:t>
              </a:r>
            </a:p>
          </p:txBody>
        </p:sp>
      </p:gr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p:cNvGrpSpPr>
            <a:grpSpLocks/>
          </p:cNvGrpSpPr>
          <p:nvPr/>
        </p:nvGrpSpPr>
        <p:grpSpPr bwMode="auto">
          <a:xfrm>
            <a:off x="533400" y="1193800"/>
            <a:ext cx="8077200" cy="4902200"/>
            <a:chOff x="336" y="752"/>
            <a:chExt cx="5088" cy="3088"/>
          </a:xfrm>
        </p:grpSpPr>
        <p:sp>
          <p:nvSpPr>
            <p:cNvPr id="39955" name="Rectangle 15"/>
            <p:cNvSpPr>
              <a:spLocks noChangeArrowheads="1"/>
            </p:cNvSpPr>
            <p:nvPr/>
          </p:nvSpPr>
          <p:spPr bwMode="auto">
            <a:xfrm>
              <a:off x="1152" y="1126"/>
              <a:ext cx="3408" cy="480"/>
            </a:xfrm>
            <a:prstGeom prst="rect">
              <a:avLst/>
            </a:prstGeom>
            <a:solidFill>
              <a:srgbClr val="FF3300"/>
            </a:solidFill>
            <a:ln w="9525">
              <a:solidFill>
                <a:schemeClr val="tx1"/>
              </a:solidFill>
              <a:miter lim="800000"/>
              <a:headEnd/>
              <a:tailEnd/>
            </a:ln>
          </p:spPr>
          <p:txBody>
            <a:bodyPr wrap="none" anchor="ctr"/>
            <a:lstStyle/>
            <a:p>
              <a:pPr algn="ctr" eaLnBrk="0" hangingPunct="0"/>
              <a:r>
                <a:rPr lang="en-US" sz="2000">
                  <a:solidFill>
                    <a:schemeClr val="bg1"/>
                  </a:solidFill>
                  <a:latin typeface="Arial" charset="0"/>
                </a:rPr>
                <a:t>Structured contracts</a:t>
              </a:r>
            </a:p>
          </p:txBody>
        </p:sp>
        <p:sp>
          <p:nvSpPr>
            <p:cNvPr id="39956" name="AutoShape 16"/>
            <p:cNvSpPr>
              <a:spLocks noChangeArrowheads="1"/>
            </p:cNvSpPr>
            <p:nvPr/>
          </p:nvSpPr>
          <p:spPr bwMode="auto">
            <a:xfrm rot="5400000">
              <a:off x="4784" y="1255"/>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sp>
          <p:nvSpPr>
            <p:cNvPr id="39957" name="AutoShape 17"/>
            <p:cNvSpPr>
              <a:spLocks noChangeArrowheads="1"/>
            </p:cNvSpPr>
            <p:nvPr/>
          </p:nvSpPr>
          <p:spPr bwMode="auto">
            <a:xfrm rot="-5400000">
              <a:off x="768" y="1255"/>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sp>
          <p:nvSpPr>
            <p:cNvPr id="39958" name="Rectangle 18"/>
            <p:cNvSpPr>
              <a:spLocks noChangeArrowheads="1"/>
            </p:cNvSpPr>
            <p:nvPr/>
          </p:nvSpPr>
          <p:spPr bwMode="auto">
            <a:xfrm>
              <a:off x="336" y="752"/>
              <a:ext cx="864" cy="480"/>
            </a:xfrm>
            <a:prstGeom prst="rect">
              <a:avLst/>
            </a:prstGeom>
            <a:noFill/>
            <a:ln w="9525">
              <a:noFill/>
              <a:miter lim="800000"/>
              <a:headEnd/>
              <a:tailEnd/>
            </a:ln>
          </p:spPr>
          <p:txBody>
            <a:bodyPr wrap="none" anchor="ctr"/>
            <a:lstStyle/>
            <a:p>
              <a:pPr eaLnBrk="0" hangingPunct="0"/>
              <a:r>
                <a:rPr lang="en-US" sz="1500">
                  <a:latin typeface="Arial" charset="0"/>
                </a:rPr>
                <a:t>Sourcing &amp; business unit</a:t>
              </a:r>
            </a:p>
            <a:p>
              <a:pPr eaLnBrk="0" hangingPunct="0"/>
              <a:r>
                <a:rPr lang="en-US" sz="1500">
                  <a:latin typeface="Arial" charset="0"/>
                </a:rPr>
                <a:t>executives</a:t>
              </a:r>
            </a:p>
          </p:txBody>
        </p:sp>
        <p:sp>
          <p:nvSpPr>
            <p:cNvPr id="39959" name="Rectangle 19"/>
            <p:cNvSpPr>
              <a:spLocks noChangeArrowheads="1"/>
            </p:cNvSpPr>
            <p:nvPr/>
          </p:nvSpPr>
          <p:spPr bwMode="auto">
            <a:xfrm>
              <a:off x="4560" y="752"/>
              <a:ext cx="864" cy="480"/>
            </a:xfrm>
            <a:prstGeom prst="rect">
              <a:avLst/>
            </a:prstGeom>
            <a:noFill/>
            <a:ln w="9525">
              <a:noFill/>
              <a:miter lim="800000"/>
              <a:headEnd/>
              <a:tailEnd/>
            </a:ln>
          </p:spPr>
          <p:txBody>
            <a:bodyPr wrap="none" anchor="ctr"/>
            <a:lstStyle/>
            <a:p>
              <a:pPr algn="r" eaLnBrk="0" hangingPunct="0"/>
              <a:r>
                <a:rPr lang="en-US" sz="1500">
                  <a:latin typeface="Arial" charset="0"/>
                </a:rPr>
                <a:t>Manufacturing &amp; financial</a:t>
              </a:r>
            </a:p>
            <a:p>
              <a:pPr algn="r" eaLnBrk="0" hangingPunct="0"/>
              <a:r>
                <a:rPr lang="en-US" sz="1500">
                  <a:latin typeface="Arial" charset="0"/>
                </a:rPr>
                <a:t>executives</a:t>
              </a:r>
            </a:p>
          </p:txBody>
        </p:sp>
        <p:pic>
          <p:nvPicPr>
            <p:cNvPr id="39960" name="Picture 20"/>
            <p:cNvPicPr>
              <a:picLocks noChangeAspect="1" noChangeArrowheads="1"/>
            </p:cNvPicPr>
            <p:nvPr/>
          </p:nvPicPr>
          <p:blipFill>
            <a:blip r:embed="rId4" cstate="print"/>
            <a:srcRect/>
            <a:stretch>
              <a:fillRect/>
            </a:stretch>
          </p:blipFill>
          <p:spPr bwMode="auto">
            <a:xfrm>
              <a:off x="384" y="1172"/>
              <a:ext cx="181" cy="482"/>
            </a:xfrm>
            <a:prstGeom prst="rect">
              <a:avLst/>
            </a:prstGeom>
            <a:noFill/>
            <a:ln w="9525">
              <a:noFill/>
              <a:miter lim="800000"/>
              <a:headEnd/>
              <a:tailEnd/>
            </a:ln>
          </p:spPr>
        </p:pic>
        <p:pic>
          <p:nvPicPr>
            <p:cNvPr id="39961" name="Picture 21"/>
            <p:cNvPicPr>
              <a:picLocks noChangeAspect="1" noChangeArrowheads="1"/>
            </p:cNvPicPr>
            <p:nvPr/>
          </p:nvPicPr>
          <p:blipFill>
            <a:blip r:embed="rId5" cstate="print"/>
            <a:srcRect/>
            <a:stretch>
              <a:fillRect/>
            </a:stretch>
          </p:blipFill>
          <p:spPr bwMode="auto">
            <a:xfrm>
              <a:off x="5184" y="1172"/>
              <a:ext cx="181" cy="482"/>
            </a:xfrm>
            <a:prstGeom prst="rect">
              <a:avLst/>
            </a:prstGeom>
            <a:noFill/>
            <a:ln w="9525">
              <a:noFill/>
              <a:miter lim="800000"/>
              <a:headEnd/>
              <a:tailEnd/>
            </a:ln>
          </p:spPr>
        </p:pic>
        <p:sp>
          <p:nvSpPr>
            <p:cNvPr id="39962" name="Rectangle 22"/>
            <p:cNvSpPr>
              <a:spLocks noChangeArrowheads="1"/>
            </p:cNvSpPr>
            <p:nvPr/>
          </p:nvSpPr>
          <p:spPr bwMode="auto">
            <a:xfrm>
              <a:off x="2865" y="3360"/>
              <a:ext cx="2064" cy="480"/>
            </a:xfrm>
            <a:prstGeom prst="rect">
              <a:avLst/>
            </a:prstGeom>
            <a:noFill/>
            <a:ln w="9525">
              <a:noFill/>
              <a:miter lim="800000"/>
              <a:headEnd/>
              <a:tailEnd/>
            </a:ln>
          </p:spPr>
          <p:txBody>
            <a:bodyPr wrap="none" anchor="ctr"/>
            <a:lstStyle/>
            <a:p>
              <a:pPr eaLnBrk="0" hangingPunct="0">
                <a:spcBef>
                  <a:spcPct val="10000"/>
                </a:spcBef>
              </a:pPr>
              <a:r>
                <a:rPr lang="en-US" sz="1500" b="0">
                  <a:latin typeface="Verdana" pitchFamily="34" charset="0"/>
                </a:rPr>
                <a:t>By aligning </a:t>
              </a:r>
              <a:r>
                <a:rPr lang="en-US" sz="1500">
                  <a:latin typeface="Verdana" pitchFamily="34" charset="0"/>
                </a:rPr>
                <a:t>business objectives</a:t>
              </a:r>
            </a:p>
            <a:p>
              <a:pPr eaLnBrk="0" hangingPunct="0">
                <a:spcBef>
                  <a:spcPct val="10000"/>
                </a:spcBef>
              </a:pPr>
              <a:r>
                <a:rPr lang="en-US" sz="1500" b="0">
                  <a:latin typeface="Verdana" pitchFamily="34" charset="0"/>
                </a:rPr>
                <a:t>and investments, using </a:t>
              </a:r>
              <a:r>
                <a:rPr lang="en-US" sz="1500">
                  <a:latin typeface="Verdana" pitchFamily="34" charset="0"/>
                </a:rPr>
                <a:t>information</a:t>
              </a:r>
            </a:p>
            <a:p>
              <a:pPr eaLnBrk="0" hangingPunct="0">
                <a:spcBef>
                  <a:spcPct val="10000"/>
                </a:spcBef>
              </a:pPr>
              <a:r>
                <a:rPr lang="en-US" sz="1500" b="0">
                  <a:latin typeface="Verdana" pitchFamily="34" charset="0"/>
                </a:rPr>
                <a:t>about </a:t>
              </a:r>
              <a:r>
                <a:rPr lang="en-US" sz="1500">
                  <a:latin typeface="Verdana" pitchFamily="34" charset="0"/>
                </a:rPr>
                <a:t>uncertainty</a:t>
              </a:r>
              <a:r>
                <a:rPr lang="en-US" sz="1500" b="0">
                  <a:latin typeface="Verdana" pitchFamily="34" charset="0"/>
                </a:rPr>
                <a:t>, and </a:t>
              </a:r>
              <a:r>
                <a:rPr lang="en-US" sz="1500">
                  <a:latin typeface="Verdana" pitchFamily="34" charset="0"/>
                </a:rPr>
                <a:t>allocating risk</a:t>
              </a:r>
            </a:p>
            <a:p>
              <a:pPr eaLnBrk="0" hangingPunct="0">
                <a:spcBef>
                  <a:spcPct val="10000"/>
                </a:spcBef>
              </a:pPr>
              <a:r>
                <a:rPr lang="en-US" sz="1500" b="0">
                  <a:latin typeface="Verdana" pitchFamily="34" charset="0"/>
                </a:rPr>
                <a:t>to the parties best able to manage it.</a:t>
              </a:r>
            </a:p>
          </p:txBody>
        </p:sp>
        <p:sp>
          <p:nvSpPr>
            <p:cNvPr id="39963" name="AutoShape 24"/>
            <p:cNvSpPr>
              <a:spLocks noChangeArrowheads="1"/>
            </p:cNvSpPr>
            <p:nvPr/>
          </p:nvSpPr>
          <p:spPr bwMode="auto">
            <a:xfrm rot="-5400000">
              <a:off x="2514" y="3430"/>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grpSp>
      <p:grpSp>
        <p:nvGrpSpPr>
          <p:cNvPr id="39939" name="Group 28"/>
          <p:cNvGrpSpPr>
            <a:grpSpLocks/>
          </p:cNvGrpSpPr>
          <p:nvPr/>
        </p:nvGrpSpPr>
        <p:grpSpPr bwMode="auto">
          <a:xfrm>
            <a:off x="533400" y="2590800"/>
            <a:ext cx="8077200" cy="3405188"/>
            <a:chOff x="336" y="1632"/>
            <a:chExt cx="5088" cy="2145"/>
          </a:xfrm>
        </p:grpSpPr>
        <p:sp>
          <p:nvSpPr>
            <p:cNvPr id="39941" name="Rectangle 3"/>
            <p:cNvSpPr>
              <a:spLocks noChangeArrowheads="1"/>
            </p:cNvSpPr>
            <p:nvPr/>
          </p:nvSpPr>
          <p:spPr bwMode="auto">
            <a:xfrm>
              <a:off x="1152" y="1654"/>
              <a:ext cx="3408"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2000">
                  <a:latin typeface="Arial" charset="0"/>
                </a:rPr>
                <a:t>Collaboration technology</a:t>
              </a:r>
            </a:p>
          </p:txBody>
        </p:sp>
        <p:sp>
          <p:nvSpPr>
            <p:cNvPr id="39942" name="Rectangle 4"/>
            <p:cNvSpPr>
              <a:spLocks noChangeArrowheads="1"/>
            </p:cNvSpPr>
            <p:nvPr/>
          </p:nvSpPr>
          <p:spPr bwMode="auto">
            <a:xfrm>
              <a:off x="3744"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Transactions</a:t>
              </a:r>
            </a:p>
          </p:txBody>
        </p:sp>
        <p:sp>
          <p:nvSpPr>
            <p:cNvPr id="39943" name="Rectangle 5"/>
            <p:cNvSpPr>
              <a:spLocks noChangeArrowheads="1"/>
            </p:cNvSpPr>
            <p:nvPr/>
          </p:nvSpPr>
          <p:spPr bwMode="auto">
            <a:xfrm>
              <a:off x="2880"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Capacity</a:t>
              </a:r>
            </a:p>
          </p:txBody>
        </p:sp>
        <p:sp>
          <p:nvSpPr>
            <p:cNvPr id="39944" name="Rectangle 6"/>
            <p:cNvSpPr>
              <a:spLocks noChangeArrowheads="1"/>
            </p:cNvSpPr>
            <p:nvPr/>
          </p:nvSpPr>
          <p:spPr bwMode="auto">
            <a:xfrm>
              <a:off x="2016"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Forecasts</a:t>
              </a:r>
            </a:p>
          </p:txBody>
        </p:sp>
        <p:sp>
          <p:nvSpPr>
            <p:cNvPr id="39945" name="Rectangle 7"/>
            <p:cNvSpPr>
              <a:spLocks noChangeArrowheads="1"/>
            </p:cNvSpPr>
            <p:nvPr/>
          </p:nvSpPr>
          <p:spPr bwMode="auto">
            <a:xfrm>
              <a:off x="1152"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Designs</a:t>
              </a:r>
            </a:p>
          </p:txBody>
        </p:sp>
        <p:sp>
          <p:nvSpPr>
            <p:cNvPr id="39946" name="AutoShape 8"/>
            <p:cNvSpPr>
              <a:spLocks noChangeArrowheads="1"/>
            </p:cNvSpPr>
            <p:nvPr/>
          </p:nvSpPr>
          <p:spPr bwMode="auto">
            <a:xfrm rot="5400000">
              <a:off x="4784" y="2060"/>
              <a:ext cx="192" cy="192"/>
            </a:xfrm>
            <a:prstGeom prst="downArrow">
              <a:avLst>
                <a:gd name="adj1" fmla="val 50000"/>
                <a:gd name="adj2" fmla="val 50000"/>
              </a:avLst>
            </a:prstGeom>
            <a:solidFill>
              <a:srgbClr val="EAEAEA"/>
            </a:solidFill>
            <a:ln w="9525">
              <a:solidFill>
                <a:srgbClr val="095BA6"/>
              </a:solidFill>
              <a:miter lim="800000"/>
              <a:headEnd/>
              <a:tailEnd/>
            </a:ln>
          </p:spPr>
          <p:txBody>
            <a:bodyPr wrap="none" anchor="ctr"/>
            <a:lstStyle/>
            <a:p>
              <a:endParaRPr lang="en-US"/>
            </a:p>
          </p:txBody>
        </p:sp>
        <p:sp>
          <p:nvSpPr>
            <p:cNvPr id="39947" name="AutoShape 9"/>
            <p:cNvSpPr>
              <a:spLocks noChangeArrowheads="1"/>
            </p:cNvSpPr>
            <p:nvPr/>
          </p:nvSpPr>
          <p:spPr bwMode="auto">
            <a:xfrm rot="-5400000">
              <a:off x="768" y="2060"/>
              <a:ext cx="192" cy="192"/>
            </a:xfrm>
            <a:prstGeom prst="downArrow">
              <a:avLst>
                <a:gd name="adj1" fmla="val 50000"/>
                <a:gd name="adj2" fmla="val 50000"/>
              </a:avLst>
            </a:prstGeom>
            <a:solidFill>
              <a:srgbClr val="EAEAEA"/>
            </a:solidFill>
            <a:ln w="9525">
              <a:solidFill>
                <a:srgbClr val="095BA6"/>
              </a:solidFill>
              <a:miter lim="800000"/>
              <a:headEnd/>
              <a:tailEnd/>
            </a:ln>
          </p:spPr>
          <p:txBody>
            <a:bodyPr wrap="none" anchor="ctr"/>
            <a:lstStyle/>
            <a:p>
              <a:endParaRPr lang="en-US"/>
            </a:p>
          </p:txBody>
        </p:sp>
        <p:sp>
          <p:nvSpPr>
            <p:cNvPr id="39948" name="Rectangle 10"/>
            <p:cNvSpPr>
              <a:spLocks noChangeArrowheads="1"/>
            </p:cNvSpPr>
            <p:nvPr/>
          </p:nvSpPr>
          <p:spPr bwMode="auto">
            <a:xfrm>
              <a:off x="336" y="1632"/>
              <a:ext cx="864" cy="480"/>
            </a:xfrm>
            <a:prstGeom prst="rect">
              <a:avLst/>
            </a:prstGeom>
            <a:noFill/>
            <a:ln w="9525">
              <a:noFill/>
              <a:miter lim="800000"/>
              <a:headEnd/>
              <a:tailEnd/>
            </a:ln>
          </p:spPr>
          <p:txBody>
            <a:bodyPr wrap="none" anchor="ctr"/>
            <a:lstStyle/>
            <a:p>
              <a:pPr eaLnBrk="0" hangingPunct="0"/>
              <a:r>
                <a:rPr lang="en-US" sz="1500">
                  <a:latin typeface="Arial" charset="0"/>
                </a:rPr>
                <a:t>Buyers</a:t>
              </a:r>
            </a:p>
          </p:txBody>
        </p:sp>
        <p:sp>
          <p:nvSpPr>
            <p:cNvPr id="39949" name="Rectangle 11"/>
            <p:cNvSpPr>
              <a:spLocks noChangeArrowheads="1"/>
            </p:cNvSpPr>
            <p:nvPr/>
          </p:nvSpPr>
          <p:spPr bwMode="auto">
            <a:xfrm>
              <a:off x="4560" y="1632"/>
              <a:ext cx="864" cy="480"/>
            </a:xfrm>
            <a:prstGeom prst="rect">
              <a:avLst/>
            </a:prstGeom>
            <a:noFill/>
            <a:ln w="9525">
              <a:noFill/>
              <a:miter lim="800000"/>
              <a:headEnd/>
              <a:tailEnd/>
            </a:ln>
          </p:spPr>
          <p:txBody>
            <a:bodyPr wrap="none" anchor="ctr"/>
            <a:lstStyle/>
            <a:p>
              <a:pPr algn="r" eaLnBrk="0" hangingPunct="0"/>
              <a:r>
                <a:rPr lang="en-US" sz="1500">
                  <a:latin typeface="Arial" charset="0"/>
                </a:rPr>
                <a:t>Suppliers</a:t>
              </a:r>
            </a:p>
          </p:txBody>
        </p:sp>
        <p:pic>
          <p:nvPicPr>
            <p:cNvPr id="39950" name="Picture 12"/>
            <p:cNvPicPr>
              <a:picLocks noChangeAspect="1" noChangeArrowheads="1"/>
            </p:cNvPicPr>
            <p:nvPr/>
          </p:nvPicPr>
          <p:blipFill>
            <a:blip r:embed="rId4" cstate="print"/>
            <a:srcRect/>
            <a:stretch>
              <a:fillRect/>
            </a:stretch>
          </p:blipFill>
          <p:spPr bwMode="auto">
            <a:xfrm>
              <a:off x="5184" y="1988"/>
              <a:ext cx="181" cy="482"/>
            </a:xfrm>
            <a:prstGeom prst="rect">
              <a:avLst/>
            </a:prstGeom>
            <a:solidFill>
              <a:srgbClr val="CCFF66"/>
            </a:solidFill>
            <a:ln w="9525">
              <a:noFill/>
              <a:miter lim="800000"/>
              <a:headEnd/>
              <a:tailEnd/>
            </a:ln>
          </p:spPr>
        </p:pic>
        <p:pic>
          <p:nvPicPr>
            <p:cNvPr id="39951" name="Picture 13"/>
            <p:cNvPicPr>
              <a:picLocks noChangeAspect="1" noChangeArrowheads="1"/>
            </p:cNvPicPr>
            <p:nvPr/>
          </p:nvPicPr>
          <p:blipFill>
            <a:blip r:embed="rId5" cstate="print"/>
            <a:srcRect/>
            <a:stretch>
              <a:fillRect/>
            </a:stretch>
          </p:blipFill>
          <p:spPr bwMode="auto">
            <a:xfrm>
              <a:off x="384" y="1988"/>
              <a:ext cx="181" cy="482"/>
            </a:xfrm>
            <a:prstGeom prst="rect">
              <a:avLst/>
            </a:prstGeom>
            <a:solidFill>
              <a:srgbClr val="CCFF66"/>
            </a:solidFill>
            <a:ln w="9525">
              <a:noFill/>
              <a:miter lim="800000"/>
              <a:headEnd/>
              <a:tailEnd/>
            </a:ln>
          </p:spPr>
        </p:pic>
        <p:sp>
          <p:nvSpPr>
            <p:cNvPr id="39952" name="Text Box 14"/>
            <p:cNvSpPr txBox="1">
              <a:spLocks noChangeArrowheads="1"/>
            </p:cNvSpPr>
            <p:nvPr/>
          </p:nvSpPr>
          <p:spPr bwMode="auto">
            <a:xfrm>
              <a:off x="816" y="2769"/>
              <a:ext cx="1728" cy="1008"/>
            </a:xfrm>
            <a:prstGeom prst="rect">
              <a:avLst/>
            </a:prstGeom>
            <a:noFill/>
            <a:ln w="9525">
              <a:noFill/>
              <a:miter lim="800000"/>
              <a:headEnd/>
              <a:tailEnd/>
            </a:ln>
          </p:spPr>
          <p:txBody>
            <a:bodyPr/>
            <a:lstStyle/>
            <a:p>
              <a:pPr marL="236538" indent="-236538" eaLnBrk="0" hangingPunct="0">
                <a:spcBef>
                  <a:spcPct val="20000"/>
                </a:spcBef>
              </a:pPr>
              <a:r>
                <a:rPr lang="en-US" sz="1500" b="0">
                  <a:latin typeface="Verdana" pitchFamily="34" charset="0"/>
                </a:rPr>
                <a:t>The supply chain sees:</a:t>
              </a:r>
            </a:p>
            <a:p>
              <a:pPr marL="236538" indent="-236538" eaLnBrk="0" hangingPunct="0">
                <a:spcBef>
                  <a:spcPct val="20000"/>
                </a:spcBef>
                <a:buFont typeface="Wingdings" pitchFamily="2" charset="2"/>
                <a:buChar char="§"/>
              </a:pPr>
              <a:r>
                <a:rPr lang="en-US" sz="1500" b="0">
                  <a:latin typeface="Verdana" pitchFamily="34" charset="0"/>
                </a:rPr>
                <a:t>Decreased cycle times</a:t>
              </a:r>
            </a:p>
            <a:p>
              <a:pPr marL="236538" indent="-236538" eaLnBrk="0" hangingPunct="0">
                <a:spcBef>
                  <a:spcPct val="20000"/>
                </a:spcBef>
                <a:buFont typeface="Wingdings" pitchFamily="2" charset="2"/>
                <a:buChar char="§"/>
              </a:pPr>
              <a:r>
                <a:rPr lang="en-US" sz="1500" b="0">
                  <a:latin typeface="Verdana" pitchFamily="34" charset="0"/>
                </a:rPr>
                <a:t>Reduced inventory</a:t>
              </a:r>
            </a:p>
            <a:p>
              <a:pPr marL="236538" indent="-236538" eaLnBrk="0" hangingPunct="0">
                <a:spcBef>
                  <a:spcPct val="20000"/>
                </a:spcBef>
                <a:buFont typeface="Wingdings" pitchFamily="2" charset="2"/>
                <a:buChar char="§"/>
              </a:pPr>
              <a:r>
                <a:rPr lang="en-US" sz="1500" b="0">
                  <a:latin typeface="Verdana" pitchFamily="34" charset="0"/>
                </a:rPr>
                <a:t>Integrated work flows</a:t>
              </a:r>
            </a:p>
            <a:p>
              <a:pPr marL="236538" indent="-236538" eaLnBrk="0" hangingPunct="0">
                <a:spcBef>
                  <a:spcPct val="20000"/>
                </a:spcBef>
                <a:buFont typeface="Wingdings" pitchFamily="2" charset="2"/>
                <a:buChar char="§"/>
              </a:pPr>
              <a:r>
                <a:rPr lang="en-US" sz="1500" b="0">
                  <a:latin typeface="Verdana" pitchFamily="34" charset="0"/>
                </a:rPr>
                <a:t>Greater supply chain throughput</a:t>
              </a:r>
            </a:p>
          </p:txBody>
        </p:sp>
        <p:sp>
          <p:nvSpPr>
            <p:cNvPr id="39953" name="Rectangle 23"/>
            <p:cNvSpPr>
              <a:spLocks noChangeArrowheads="1"/>
            </p:cNvSpPr>
            <p:nvPr/>
          </p:nvSpPr>
          <p:spPr bwMode="auto">
            <a:xfrm>
              <a:off x="2865" y="2710"/>
              <a:ext cx="2064" cy="480"/>
            </a:xfrm>
            <a:prstGeom prst="rect">
              <a:avLst/>
            </a:prstGeom>
            <a:noFill/>
            <a:ln w="9525">
              <a:noFill/>
              <a:miter lim="800000"/>
              <a:headEnd/>
              <a:tailEnd/>
            </a:ln>
          </p:spPr>
          <p:txBody>
            <a:bodyPr wrap="none" anchor="ctr"/>
            <a:lstStyle/>
            <a:p>
              <a:pPr eaLnBrk="0" hangingPunct="0">
                <a:spcBef>
                  <a:spcPct val="10000"/>
                </a:spcBef>
              </a:pPr>
              <a:r>
                <a:rPr lang="en-US" sz="1500" b="0">
                  <a:latin typeface="Verdana" pitchFamily="34" charset="0"/>
                </a:rPr>
                <a:t>By dramatically increasing the</a:t>
              </a:r>
            </a:p>
            <a:p>
              <a:pPr eaLnBrk="0" hangingPunct="0">
                <a:spcBef>
                  <a:spcPct val="10000"/>
                </a:spcBef>
              </a:pPr>
              <a:r>
                <a:rPr lang="en-US" sz="1500" b="0">
                  <a:latin typeface="Verdana" pitchFamily="34" charset="0"/>
                </a:rPr>
                <a:t>speed of information flow.</a:t>
              </a:r>
            </a:p>
          </p:txBody>
        </p:sp>
        <p:sp>
          <p:nvSpPr>
            <p:cNvPr id="39954" name="AutoShape 25"/>
            <p:cNvSpPr>
              <a:spLocks noChangeArrowheads="1"/>
            </p:cNvSpPr>
            <p:nvPr/>
          </p:nvSpPr>
          <p:spPr bwMode="auto">
            <a:xfrm rot="-5400000">
              <a:off x="2514" y="2854"/>
              <a:ext cx="192" cy="192"/>
            </a:xfrm>
            <a:prstGeom prst="downArrow">
              <a:avLst>
                <a:gd name="adj1" fmla="val 50000"/>
                <a:gd name="adj2" fmla="val 50000"/>
              </a:avLst>
            </a:prstGeom>
            <a:solidFill>
              <a:srgbClr val="EAEAEA"/>
            </a:solidFill>
            <a:ln w="9525">
              <a:solidFill>
                <a:schemeClr val="tx2"/>
              </a:solidFill>
              <a:miter lim="800000"/>
              <a:headEnd/>
              <a:tailEnd/>
            </a:ln>
          </p:spPr>
          <p:txBody>
            <a:bodyPr wrap="none" anchor="ctr"/>
            <a:lstStyle/>
            <a:p>
              <a:endParaRPr lang="en-US"/>
            </a:p>
          </p:txBody>
        </p:sp>
      </p:grpSp>
      <p:sp>
        <p:nvSpPr>
          <p:cNvPr id="39940" name="Rectangle 30"/>
          <p:cNvSpPr>
            <a:spLocks noGrp="1" noChangeArrowheads="1"/>
          </p:cNvSpPr>
          <p:nvPr>
            <p:ph type="title"/>
          </p:nvPr>
        </p:nvSpPr>
        <p:spPr/>
        <p:txBody>
          <a:bodyPr/>
          <a:lstStyle/>
          <a:p>
            <a:pPr eaLnBrk="1" hangingPunct="1"/>
            <a:r>
              <a:rPr lang="en-US" dirty="0" smtClean="0"/>
              <a:t>Structured Contracts:</a:t>
            </a:r>
            <a:br>
              <a:rPr lang="en-US" dirty="0" smtClean="0"/>
            </a:br>
            <a:r>
              <a:rPr lang="en-US" dirty="0" smtClean="0"/>
              <a:t>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2884488" y="1490663"/>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Quantities guaranteed available w/i 3 month LT</a:t>
            </a:r>
          </a:p>
          <a:p>
            <a:pPr>
              <a:spcBef>
                <a:spcPct val="20000"/>
              </a:spcBef>
              <a:buSzPct val="90000"/>
              <a:buFont typeface="Wingdings" pitchFamily="2" charset="2"/>
              <a:buNone/>
            </a:pPr>
            <a:r>
              <a:rPr lang="en-US" sz="1200" b="0">
                <a:latin typeface="Helvetica" pitchFamily="34" charset="0"/>
              </a:rPr>
              <a:t>	Q1’06	1000 units per month</a:t>
            </a:r>
          </a:p>
          <a:p>
            <a:pPr>
              <a:spcBef>
                <a:spcPct val="20000"/>
              </a:spcBef>
              <a:buSzPct val="90000"/>
              <a:buFont typeface="Wingdings" pitchFamily="2" charset="2"/>
              <a:buNone/>
            </a:pPr>
            <a:r>
              <a:rPr lang="en-US" sz="1200" b="0">
                <a:latin typeface="Helvetica" pitchFamily="34" charset="0"/>
              </a:rPr>
              <a:t>	Q2’06	1000 units per month</a:t>
            </a:r>
          </a:p>
          <a:p>
            <a:pPr>
              <a:spcBef>
                <a:spcPct val="20000"/>
              </a:spcBef>
              <a:buSzPct val="90000"/>
              <a:buFont typeface="Wingdings" pitchFamily="2" charset="2"/>
              <a:buNone/>
            </a:pPr>
            <a:r>
              <a:rPr lang="en-US" sz="1200" b="0">
                <a:latin typeface="Helvetica" pitchFamily="34" charset="0"/>
              </a:rPr>
              <a:t>	Q3’06	2000 units per month</a:t>
            </a:r>
          </a:p>
          <a:p>
            <a:pPr>
              <a:spcBef>
                <a:spcPct val="20000"/>
              </a:spcBef>
              <a:buSzPct val="90000"/>
              <a:buFont typeface="Wingdings" pitchFamily="2" charset="2"/>
              <a:buNone/>
            </a:pPr>
            <a:r>
              <a:rPr lang="en-US" sz="1200" b="0">
                <a:latin typeface="Helvetica" pitchFamily="34" charset="0"/>
              </a:rPr>
              <a:t>	Q4’06	3000 units per month</a:t>
            </a:r>
          </a:p>
        </p:txBody>
      </p:sp>
      <p:sp>
        <p:nvSpPr>
          <p:cNvPr id="40963" name="Rectangle 3"/>
          <p:cNvSpPr>
            <a:spLocks noChangeArrowheads="1"/>
          </p:cNvSpPr>
          <p:nvPr/>
        </p:nvSpPr>
        <p:spPr bwMode="auto">
          <a:xfrm>
            <a:off x="2897188" y="1152525"/>
            <a:ext cx="3536950" cy="300038"/>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AVAILABILITY AND RESPONSIVENESS</a:t>
            </a:r>
          </a:p>
        </p:txBody>
      </p:sp>
      <p:sp>
        <p:nvSpPr>
          <p:cNvPr id="40964" name="Rectangle 4"/>
          <p:cNvSpPr>
            <a:spLocks noChangeArrowheads="1"/>
          </p:cNvSpPr>
          <p:nvPr/>
        </p:nvSpPr>
        <p:spPr bwMode="auto">
          <a:xfrm>
            <a:off x="2884488" y="2671763"/>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Add’l quantities guaranteed available w/i 1 month</a:t>
            </a:r>
          </a:p>
          <a:p>
            <a:pPr>
              <a:spcBef>
                <a:spcPct val="20000"/>
              </a:spcBef>
              <a:buSzPct val="90000"/>
              <a:buFont typeface="Wingdings" pitchFamily="2" charset="2"/>
              <a:buNone/>
            </a:pPr>
            <a:r>
              <a:rPr lang="en-US" sz="1200" b="0">
                <a:latin typeface="Helvetica" pitchFamily="34" charset="0"/>
              </a:rPr>
              <a:t>	Q1’06	 400  units per month</a:t>
            </a:r>
          </a:p>
          <a:p>
            <a:pPr>
              <a:spcBef>
                <a:spcPct val="20000"/>
              </a:spcBef>
              <a:buSzPct val="90000"/>
              <a:buFont typeface="Wingdings" pitchFamily="2" charset="2"/>
              <a:buNone/>
            </a:pPr>
            <a:r>
              <a:rPr lang="en-US" sz="1200" b="0">
                <a:latin typeface="Helvetica" pitchFamily="34" charset="0"/>
              </a:rPr>
              <a:t>	Q2’06	 400  units per month</a:t>
            </a:r>
          </a:p>
          <a:p>
            <a:pPr>
              <a:spcBef>
                <a:spcPct val="20000"/>
              </a:spcBef>
              <a:buSzPct val="90000"/>
              <a:buFont typeface="Wingdings" pitchFamily="2" charset="2"/>
              <a:buNone/>
            </a:pPr>
            <a:r>
              <a:rPr lang="en-US" sz="1200" b="0">
                <a:latin typeface="Helvetica" pitchFamily="34" charset="0"/>
              </a:rPr>
              <a:t>	Q3’06	 800  units per month</a:t>
            </a:r>
          </a:p>
          <a:p>
            <a:pPr>
              <a:spcBef>
                <a:spcPct val="20000"/>
              </a:spcBef>
              <a:buSzPct val="90000"/>
              <a:buFont typeface="Wingdings" pitchFamily="2" charset="2"/>
              <a:buNone/>
            </a:pPr>
            <a:r>
              <a:rPr lang="en-US" sz="1200" b="0">
                <a:latin typeface="Helvetica" pitchFamily="34" charset="0"/>
              </a:rPr>
              <a:t>	Q4’06	1000 units per month</a:t>
            </a:r>
          </a:p>
        </p:txBody>
      </p:sp>
      <p:sp>
        <p:nvSpPr>
          <p:cNvPr id="40965" name="Rectangle 5"/>
          <p:cNvSpPr>
            <a:spLocks noChangeArrowheads="1"/>
          </p:cNvSpPr>
          <p:nvPr/>
        </p:nvSpPr>
        <p:spPr bwMode="auto">
          <a:xfrm>
            <a:off x="6491288" y="1147763"/>
            <a:ext cx="1295400"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PRICE</a:t>
            </a:r>
          </a:p>
        </p:txBody>
      </p:sp>
      <p:sp>
        <p:nvSpPr>
          <p:cNvPr id="40966" name="Rectangle 6"/>
          <p:cNvSpPr>
            <a:spLocks noChangeArrowheads="1"/>
          </p:cNvSpPr>
          <p:nvPr/>
        </p:nvSpPr>
        <p:spPr bwMode="auto">
          <a:xfrm>
            <a:off x="6478588" y="1490663"/>
            <a:ext cx="1295400"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$400 per unit</a:t>
            </a:r>
          </a:p>
        </p:txBody>
      </p:sp>
      <p:sp>
        <p:nvSpPr>
          <p:cNvPr id="40967" name="Rectangle 7"/>
          <p:cNvSpPr>
            <a:spLocks noChangeArrowheads="1"/>
          </p:cNvSpPr>
          <p:nvPr/>
        </p:nvSpPr>
        <p:spPr bwMode="auto">
          <a:xfrm>
            <a:off x="6480175" y="2671763"/>
            <a:ext cx="1293813"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$425 per unit</a:t>
            </a:r>
          </a:p>
        </p:txBody>
      </p:sp>
      <p:sp>
        <p:nvSpPr>
          <p:cNvPr id="40968" name="Rectangle 8"/>
          <p:cNvSpPr>
            <a:spLocks noChangeArrowheads="1"/>
          </p:cNvSpPr>
          <p:nvPr/>
        </p:nvSpPr>
        <p:spPr bwMode="auto">
          <a:xfrm>
            <a:off x="2897188" y="5168900"/>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Quantities buyers commits to buy</a:t>
            </a:r>
          </a:p>
          <a:p>
            <a:pPr>
              <a:spcBef>
                <a:spcPct val="20000"/>
              </a:spcBef>
              <a:buSzPct val="90000"/>
              <a:buFont typeface="Wingdings" pitchFamily="2" charset="2"/>
              <a:buNone/>
            </a:pPr>
            <a:r>
              <a:rPr lang="en-US" sz="1200" b="0">
                <a:latin typeface="Helvetica" pitchFamily="34" charset="0"/>
              </a:rPr>
              <a:t>	Q1’06	 100  unit per month</a:t>
            </a:r>
          </a:p>
          <a:p>
            <a:pPr>
              <a:spcBef>
                <a:spcPct val="20000"/>
              </a:spcBef>
              <a:buSzPct val="90000"/>
              <a:buFont typeface="Wingdings" pitchFamily="2" charset="2"/>
              <a:buNone/>
            </a:pPr>
            <a:r>
              <a:rPr lang="en-US" sz="1200" b="0">
                <a:latin typeface="Helvetica" pitchFamily="34" charset="0"/>
              </a:rPr>
              <a:t>	Q2’06	 100  unit per month</a:t>
            </a:r>
          </a:p>
          <a:p>
            <a:pPr>
              <a:spcBef>
                <a:spcPct val="20000"/>
              </a:spcBef>
              <a:buSzPct val="90000"/>
              <a:buFont typeface="Wingdings" pitchFamily="2" charset="2"/>
              <a:buNone/>
            </a:pPr>
            <a:r>
              <a:rPr lang="en-US" sz="1200" b="0">
                <a:latin typeface="Helvetica" pitchFamily="34" charset="0"/>
              </a:rPr>
              <a:t>	Q3’06	 400  units per month</a:t>
            </a:r>
          </a:p>
          <a:p>
            <a:pPr>
              <a:spcBef>
                <a:spcPct val="20000"/>
              </a:spcBef>
              <a:buSzPct val="90000"/>
              <a:buFont typeface="Wingdings" pitchFamily="2" charset="2"/>
              <a:buNone/>
            </a:pPr>
            <a:r>
              <a:rPr lang="en-US" sz="1200" b="0">
                <a:latin typeface="Helvetica" pitchFamily="34" charset="0"/>
              </a:rPr>
              <a:t>	Q4’06	 400  units per month</a:t>
            </a:r>
          </a:p>
        </p:txBody>
      </p:sp>
      <p:sp>
        <p:nvSpPr>
          <p:cNvPr id="40969" name="Rectangle 9"/>
          <p:cNvSpPr>
            <a:spLocks noChangeArrowheads="1"/>
          </p:cNvSpPr>
          <p:nvPr/>
        </p:nvSpPr>
        <p:spPr bwMode="auto">
          <a:xfrm>
            <a:off x="2897188" y="4818063"/>
            <a:ext cx="3536950"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BUYER LIABILITY (COMMITMENT)</a:t>
            </a:r>
          </a:p>
        </p:txBody>
      </p:sp>
      <p:sp>
        <p:nvSpPr>
          <p:cNvPr id="40970" name="Rectangle 10"/>
          <p:cNvSpPr>
            <a:spLocks noChangeArrowheads="1"/>
          </p:cNvSpPr>
          <p:nvPr/>
        </p:nvSpPr>
        <p:spPr bwMode="auto">
          <a:xfrm>
            <a:off x="6491288" y="4813300"/>
            <a:ext cx="1295400" cy="300038"/>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PRICE</a:t>
            </a:r>
          </a:p>
        </p:txBody>
      </p:sp>
      <p:sp>
        <p:nvSpPr>
          <p:cNvPr id="40971" name="Rectangle 11"/>
          <p:cNvSpPr>
            <a:spLocks noChangeArrowheads="1"/>
          </p:cNvSpPr>
          <p:nvPr/>
        </p:nvSpPr>
        <p:spPr bwMode="auto">
          <a:xfrm>
            <a:off x="6491288" y="5168900"/>
            <a:ext cx="1295400"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$400 per unit</a:t>
            </a:r>
          </a:p>
        </p:txBody>
      </p:sp>
      <p:sp>
        <p:nvSpPr>
          <p:cNvPr id="40972" name="Rectangle 12"/>
          <p:cNvSpPr>
            <a:spLocks noChangeArrowheads="1"/>
          </p:cNvSpPr>
          <p:nvPr/>
        </p:nvSpPr>
        <p:spPr bwMode="auto">
          <a:xfrm>
            <a:off x="2897188" y="4216400"/>
            <a:ext cx="4891087" cy="5334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1% of unit price earmarked by Supplier for every day late, applied at end of 6 months towards AOS corrective action at buyer’s discretion</a:t>
            </a:r>
          </a:p>
        </p:txBody>
      </p:sp>
      <p:sp>
        <p:nvSpPr>
          <p:cNvPr id="40973" name="Rectangle 13"/>
          <p:cNvSpPr>
            <a:spLocks noChangeArrowheads="1"/>
          </p:cNvSpPr>
          <p:nvPr/>
        </p:nvSpPr>
        <p:spPr bwMode="auto">
          <a:xfrm>
            <a:off x="2897188" y="3865563"/>
            <a:ext cx="4891087"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NON-PERFORMANCE</a:t>
            </a:r>
          </a:p>
        </p:txBody>
      </p:sp>
      <p:grpSp>
        <p:nvGrpSpPr>
          <p:cNvPr id="2" name="Group 14"/>
          <p:cNvGrpSpPr>
            <a:grpSpLocks/>
          </p:cNvGrpSpPr>
          <p:nvPr/>
        </p:nvGrpSpPr>
        <p:grpSpPr bwMode="auto">
          <a:xfrm>
            <a:off x="838200" y="1503363"/>
            <a:ext cx="6083300" cy="4152900"/>
            <a:chOff x="968" y="888"/>
            <a:chExt cx="3832" cy="2616"/>
          </a:xfrm>
        </p:grpSpPr>
        <p:sp>
          <p:nvSpPr>
            <p:cNvPr id="40977" name="Oval 15"/>
            <p:cNvSpPr>
              <a:spLocks noChangeArrowheads="1"/>
            </p:cNvSpPr>
            <p:nvPr/>
          </p:nvSpPr>
          <p:spPr bwMode="auto">
            <a:xfrm>
              <a:off x="3120" y="1304"/>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78" name="Oval 16"/>
            <p:cNvSpPr>
              <a:spLocks noChangeArrowheads="1"/>
            </p:cNvSpPr>
            <p:nvPr/>
          </p:nvSpPr>
          <p:spPr bwMode="auto">
            <a:xfrm>
              <a:off x="3120" y="2048"/>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79" name="Oval 17"/>
            <p:cNvSpPr>
              <a:spLocks noChangeArrowheads="1"/>
            </p:cNvSpPr>
            <p:nvPr/>
          </p:nvSpPr>
          <p:spPr bwMode="auto">
            <a:xfrm>
              <a:off x="968" y="960"/>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80" name="Rectangle 18"/>
            <p:cNvSpPr>
              <a:spLocks noChangeArrowheads="1"/>
            </p:cNvSpPr>
            <p:nvPr/>
          </p:nvSpPr>
          <p:spPr bwMode="auto">
            <a:xfrm>
              <a:off x="1056" y="888"/>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How many can I buy?</a:t>
              </a:r>
            </a:p>
          </p:txBody>
        </p:sp>
        <p:sp>
          <p:nvSpPr>
            <p:cNvPr id="40981" name="Oval 19"/>
            <p:cNvSpPr>
              <a:spLocks noChangeArrowheads="1"/>
            </p:cNvSpPr>
            <p:nvPr/>
          </p:nvSpPr>
          <p:spPr bwMode="auto">
            <a:xfrm>
              <a:off x="4200" y="976"/>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2" name="Oval 20"/>
            <p:cNvSpPr>
              <a:spLocks noChangeArrowheads="1"/>
            </p:cNvSpPr>
            <p:nvPr/>
          </p:nvSpPr>
          <p:spPr bwMode="auto">
            <a:xfrm>
              <a:off x="4200" y="1720"/>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3" name="Oval 21"/>
            <p:cNvSpPr>
              <a:spLocks noChangeArrowheads="1"/>
            </p:cNvSpPr>
            <p:nvPr/>
          </p:nvSpPr>
          <p:spPr bwMode="auto">
            <a:xfrm>
              <a:off x="968" y="1280"/>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4" name="Rectangle 22"/>
            <p:cNvSpPr>
              <a:spLocks noChangeArrowheads="1"/>
            </p:cNvSpPr>
            <p:nvPr/>
          </p:nvSpPr>
          <p:spPr bwMode="auto">
            <a:xfrm>
              <a:off x="1056" y="1208"/>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When can I get them?</a:t>
              </a:r>
            </a:p>
          </p:txBody>
        </p:sp>
        <p:sp>
          <p:nvSpPr>
            <p:cNvPr id="40985" name="Oval 23"/>
            <p:cNvSpPr>
              <a:spLocks noChangeArrowheads="1"/>
            </p:cNvSpPr>
            <p:nvPr/>
          </p:nvSpPr>
          <p:spPr bwMode="auto">
            <a:xfrm>
              <a:off x="4704" y="1088"/>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6" name="Oval 24"/>
            <p:cNvSpPr>
              <a:spLocks noChangeArrowheads="1"/>
            </p:cNvSpPr>
            <p:nvPr/>
          </p:nvSpPr>
          <p:spPr bwMode="auto">
            <a:xfrm>
              <a:off x="4704" y="1832"/>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7" name="Oval 25"/>
            <p:cNvSpPr>
              <a:spLocks noChangeArrowheads="1"/>
            </p:cNvSpPr>
            <p:nvPr/>
          </p:nvSpPr>
          <p:spPr bwMode="auto">
            <a:xfrm>
              <a:off x="968" y="1608"/>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8" name="Rectangle 26"/>
            <p:cNvSpPr>
              <a:spLocks noChangeArrowheads="1"/>
            </p:cNvSpPr>
            <p:nvPr/>
          </p:nvSpPr>
          <p:spPr bwMode="auto">
            <a:xfrm>
              <a:off x="1056" y="1536"/>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At what price?     </a:t>
              </a:r>
            </a:p>
          </p:txBody>
        </p:sp>
        <p:sp>
          <p:nvSpPr>
            <p:cNvPr id="40989" name="Oval 27"/>
            <p:cNvSpPr>
              <a:spLocks noChangeArrowheads="1"/>
            </p:cNvSpPr>
            <p:nvPr/>
          </p:nvSpPr>
          <p:spPr bwMode="auto">
            <a:xfrm>
              <a:off x="968" y="2744"/>
              <a:ext cx="96" cy="96"/>
            </a:xfrm>
            <a:prstGeom prst="ellipse">
              <a:avLst/>
            </a:prstGeom>
            <a:solidFill>
              <a:srgbClr val="CC3300"/>
            </a:solidFill>
            <a:ln w="9525">
              <a:noFill/>
              <a:round/>
              <a:headEnd/>
              <a:tailEnd/>
            </a:ln>
          </p:spPr>
          <p:txBody>
            <a:bodyPr wrap="none" anchor="ctr"/>
            <a:lstStyle/>
            <a:p>
              <a:pPr algn="ctr" eaLnBrk="0" hangingPunct="0"/>
              <a:r>
                <a:rPr lang="en-US" sz="1200">
                  <a:solidFill>
                    <a:schemeClr val="bg1"/>
                  </a:solidFill>
                  <a:latin typeface="Agilent TT Cond" pitchFamily="34" charset="0"/>
                </a:rPr>
                <a:t>4</a:t>
              </a:r>
            </a:p>
          </p:txBody>
        </p:sp>
        <p:sp>
          <p:nvSpPr>
            <p:cNvPr id="40990" name="Rectangle 28"/>
            <p:cNvSpPr>
              <a:spLocks noChangeArrowheads="1"/>
            </p:cNvSpPr>
            <p:nvPr/>
          </p:nvSpPr>
          <p:spPr bwMode="auto">
            <a:xfrm>
              <a:off x="1056" y="2664"/>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What if . . . ?</a:t>
              </a:r>
            </a:p>
          </p:txBody>
        </p:sp>
        <p:sp>
          <p:nvSpPr>
            <p:cNvPr id="40991" name="Oval 29"/>
            <p:cNvSpPr>
              <a:spLocks noChangeArrowheads="1"/>
            </p:cNvSpPr>
            <p:nvPr/>
          </p:nvSpPr>
          <p:spPr bwMode="auto">
            <a:xfrm>
              <a:off x="968" y="3336"/>
              <a:ext cx="96" cy="96"/>
            </a:xfrm>
            <a:prstGeom prst="ellipse">
              <a:avLst/>
            </a:prstGeom>
            <a:solidFill>
              <a:schemeClr val="tx1"/>
            </a:solidFill>
            <a:ln w="9525">
              <a:noFill/>
              <a:round/>
              <a:headEnd/>
              <a:tailEnd/>
            </a:ln>
          </p:spPr>
          <p:txBody>
            <a:bodyPr wrap="none" anchor="ctr"/>
            <a:lstStyle/>
            <a:p>
              <a:pPr algn="ctr" eaLnBrk="0" hangingPunct="0"/>
              <a:r>
                <a:rPr lang="en-US" sz="1200">
                  <a:solidFill>
                    <a:schemeClr val="bg1"/>
                  </a:solidFill>
                  <a:latin typeface="Agilent TT Cond" pitchFamily="34" charset="0"/>
                </a:rPr>
                <a:t>5</a:t>
              </a:r>
            </a:p>
          </p:txBody>
        </p:sp>
        <p:sp>
          <p:nvSpPr>
            <p:cNvPr id="40992" name="Rectangle 30"/>
            <p:cNvSpPr>
              <a:spLocks noChangeArrowheads="1"/>
            </p:cNvSpPr>
            <p:nvPr/>
          </p:nvSpPr>
          <p:spPr bwMode="auto">
            <a:xfrm>
              <a:off x="1056" y="3264"/>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My commitment ?</a:t>
              </a:r>
            </a:p>
          </p:txBody>
        </p:sp>
      </p:grpSp>
      <p:sp>
        <p:nvSpPr>
          <p:cNvPr id="40975" name="Rectangle 32"/>
          <p:cNvSpPr>
            <a:spLocks noChangeArrowheads="1"/>
          </p:cNvSpPr>
          <p:nvPr/>
        </p:nvSpPr>
        <p:spPr bwMode="auto">
          <a:xfrm>
            <a:off x="381000" y="7938"/>
            <a:ext cx="8305800" cy="955675"/>
          </a:xfrm>
          <a:prstGeom prst="rect">
            <a:avLst/>
          </a:prstGeom>
          <a:noFill/>
          <a:ln w="9525">
            <a:noFill/>
            <a:miter lim="800000"/>
            <a:headEnd/>
            <a:tailEnd/>
          </a:ln>
        </p:spPr>
        <p:txBody>
          <a:bodyPr lIns="92075" tIns="46038" rIns="92075" bIns="46038" anchor="b"/>
          <a:lstStyle/>
          <a:p>
            <a:endParaRPr lang="en-US" sz="2800" b="0">
              <a:solidFill>
                <a:schemeClr val="accent2"/>
              </a:solidFill>
              <a:latin typeface="Albertus Extra Bold" pitchFamily="34" charset="0"/>
            </a:endParaRPr>
          </a:p>
        </p:txBody>
      </p:sp>
      <p:sp>
        <p:nvSpPr>
          <p:cNvPr id="40976" name="Rectangle 34"/>
          <p:cNvSpPr>
            <a:spLocks noGrp="1" noChangeArrowheads="1"/>
          </p:cNvSpPr>
          <p:nvPr>
            <p:ph type="title"/>
          </p:nvPr>
        </p:nvSpPr>
        <p:spPr/>
        <p:txBody>
          <a:bodyPr/>
          <a:lstStyle/>
          <a:p>
            <a:pPr eaLnBrk="1" hangingPunct="1"/>
            <a:r>
              <a:rPr lang="en-US" smtClean="0">
                <a:latin typeface="Albertus Extra Bold" pitchFamily="34" charset="0"/>
              </a:rPr>
              <a:t>Structured Contracts</a:t>
            </a:r>
            <a:br>
              <a:rPr lang="en-US" smtClean="0">
                <a:latin typeface="Albertus Extra Bold" pitchFamily="34" charset="0"/>
              </a:rPr>
            </a:br>
            <a:r>
              <a:rPr lang="en-US" smtClean="0">
                <a:latin typeface="Albertus Extra Bold" pitchFamily="34" charset="0"/>
              </a:rPr>
              <a:t>	</a:t>
            </a:r>
            <a:r>
              <a:rPr lang="en-US" smtClean="0"/>
              <a:t>define a supply service agreement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Contracting:</a:t>
            </a:r>
            <a:br>
              <a:rPr lang="en-US" smtClean="0"/>
            </a:br>
            <a:r>
              <a:rPr lang="en-US" smtClean="0"/>
              <a:t>	Learning points</a:t>
            </a:r>
          </a:p>
        </p:txBody>
      </p:sp>
      <p:sp>
        <p:nvSpPr>
          <p:cNvPr id="41987" name="Rectangle 3"/>
          <p:cNvSpPr>
            <a:spLocks noGrp="1" noChangeArrowheads="1"/>
          </p:cNvSpPr>
          <p:nvPr>
            <p:ph idx="1"/>
          </p:nvPr>
        </p:nvSpPr>
        <p:spPr/>
        <p:txBody>
          <a:bodyPr/>
          <a:lstStyle/>
          <a:p>
            <a:pPr eaLnBrk="1" hangingPunct="1"/>
            <a:r>
              <a:rPr lang="en-US" smtClean="0"/>
              <a:t>Strategic contracting specifies commitments and contingency options in terms of quantity flexibility, quality, and responsiveness in addition to price</a:t>
            </a:r>
          </a:p>
          <a:p>
            <a:pPr eaLnBrk="1" hangingPunct="1"/>
            <a:r>
              <a:rPr lang="en-US" smtClean="0"/>
              <a:t>Strategic contracting goes beyond coordination and aims to</a:t>
            </a:r>
          </a:p>
          <a:p>
            <a:pPr lvl="1" eaLnBrk="1" hangingPunct="1"/>
            <a:r>
              <a:rPr lang="en-US" smtClean="0"/>
              <a:t>Balance risk and align incentives (reduce or eliminate </a:t>
            </a:r>
            <a:r>
              <a:rPr lang="en-US" i="1" smtClean="0"/>
              <a:t>double marginalization</a:t>
            </a:r>
            <a:r>
              <a:rPr lang="en-US" smtClean="0"/>
              <a:t>)</a:t>
            </a:r>
          </a:p>
          <a:p>
            <a:pPr lvl="1" eaLnBrk="1" hangingPunct="1"/>
            <a:r>
              <a:rPr lang="en-US" smtClean="0"/>
              <a:t>Allocate capacity to buyer</a:t>
            </a:r>
          </a:p>
          <a:p>
            <a:pPr lvl="1" eaLnBrk="1" hangingPunct="1"/>
            <a:r>
              <a:rPr lang="en-US" smtClean="0"/>
              <a:t>Can lead to win-win if advantages (e.g. higher orders) outweigh downsides (e.g. overage risk) for each party.</a:t>
            </a:r>
          </a:p>
          <a:p>
            <a:pPr eaLnBrk="1" hangingPunct="1"/>
            <a:r>
              <a:rPr lang="en-US" smtClean="0"/>
              <a:t>It also is a tool in strategic sourcing</a:t>
            </a:r>
          </a:p>
          <a:p>
            <a:pPr eaLnBrk="1" hangingPunct="1"/>
            <a:endParaRPr lang="en-US" i="1" smtClean="0"/>
          </a:p>
          <a:p>
            <a:pPr eaLnBrk="1" hangingPunct="1"/>
            <a:r>
              <a:rPr lang="en-US" smtClean="0"/>
              <a:t>Structured contracts include:</a:t>
            </a:r>
          </a:p>
          <a:p>
            <a:pPr lvl="1" eaLnBrk="1" hangingPunct="1"/>
            <a:r>
              <a:rPr lang="en-US" smtClean="0"/>
              <a:t>Buy Back</a:t>
            </a:r>
          </a:p>
          <a:p>
            <a:pPr lvl="1" eaLnBrk="1" hangingPunct="1"/>
            <a:r>
              <a:rPr lang="en-US" smtClean="0"/>
              <a:t>VMI</a:t>
            </a:r>
          </a:p>
          <a:p>
            <a:pPr lvl="1" eaLnBrk="1" hangingPunct="1"/>
            <a:r>
              <a:rPr lang="en-US" smtClean="0"/>
              <a:t>Profit &amp; Revenue sharing</a:t>
            </a:r>
          </a:p>
          <a:p>
            <a:pPr lvl="1" eaLnBrk="1" hangingPunct="1"/>
            <a:r>
              <a:rPr lang="en-US" smtClean="0"/>
              <a:t>Quantity-Flexibility &amp; option contracts</a:t>
            </a:r>
          </a:p>
          <a:p>
            <a:pPr lvl="1" eaLnBrk="1" hangingPunct="1"/>
            <a:r>
              <a:rPr lang="en-US" smtClean="0"/>
              <a:t>Performance-based contracts (e.g., performance-based logistics)</a:t>
            </a:r>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smtClean="0"/>
              <a:t>Financial v. Operational Hedging:</a:t>
            </a:r>
            <a:br>
              <a:rPr lang="en-US" smtClean="0"/>
            </a:br>
            <a:r>
              <a:rPr lang="en-US" smtClean="0"/>
              <a:t>	Futures &amp; derivatives v. operational flexibility</a:t>
            </a:r>
          </a:p>
        </p:txBody>
      </p:sp>
      <p:sp>
        <p:nvSpPr>
          <p:cNvPr id="45059" name="Rectangle 3"/>
          <p:cNvSpPr>
            <a:spLocks noGrp="1" noChangeArrowheads="1"/>
          </p:cNvSpPr>
          <p:nvPr>
            <p:ph idx="1"/>
          </p:nvPr>
        </p:nvSpPr>
        <p:spPr/>
        <p:txBody>
          <a:bodyPr/>
          <a:lstStyle/>
          <a:p>
            <a:r>
              <a:rPr lang="en-US" smtClean="0"/>
              <a:t>Weather derivatives: Since late 1990s Japanese insurer Mitsui Sumitomo sells contracts to</a:t>
            </a:r>
          </a:p>
          <a:p>
            <a:pPr lvl="1"/>
            <a:r>
              <a:rPr lang="en-US" smtClean="0"/>
              <a:t>a retail ski shop to hedge against low snowfall</a:t>
            </a:r>
          </a:p>
          <a:p>
            <a:pPr lvl="1"/>
            <a:r>
              <a:rPr lang="en-US" smtClean="0"/>
              <a:t>a soft-drink wholesaler based on the number of hours of sunshine</a:t>
            </a:r>
          </a:p>
          <a:p>
            <a:endParaRPr lang="en-US" smtClean="0"/>
          </a:p>
        </p:txBody>
      </p:sp>
      <p:sp>
        <p:nvSpPr>
          <p:cNvPr id="45060" name="Rectangle 4"/>
          <p:cNvSpPr>
            <a:spLocks noChangeArrowheads="1"/>
          </p:cNvSpPr>
          <p:nvPr/>
        </p:nvSpPr>
        <p:spPr bwMode="auto">
          <a:xfrm>
            <a:off x="2209800" y="3473450"/>
            <a:ext cx="4076700" cy="1993900"/>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45061" name="Text Box 5"/>
          <p:cNvSpPr txBox="1">
            <a:spLocks noChangeArrowheads="1"/>
          </p:cNvSpPr>
          <p:nvPr/>
        </p:nvSpPr>
        <p:spPr bwMode="auto">
          <a:xfrm>
            <a:off x="5543550" y="5483225"/>
            <a:ext cx="747713" cy="304800"/>
          </a:xfrm>
          <a:prstGeom prst="rect">
            <a:avLst/>
          </a:prstGeom>
          <a:noFill/>
          <a:ln w="9525">
            <a:noFill/>
            <a:miter lim="800000"/>
            <a:headEnd/>
            <a:tailEnd/>
          </a:ln>
        </p:spPr>
        <p:txBody>
          <a:bodyPr wrap="none">
            <a:spAutoFit/>
          </a:bodyPr>
          <a:lstStyle/>
          <a:p>
            <a:r>
              <a:rPr lang="en-US" sz="1400">
                <a:cs typeface="Times New Roman" pitchFamily="18" charset="0"/>
              </a:rPr>
              <a:t>demand</a:t>
            </a:r>
          </a:p>
        </p:txBody>
      </p:sp>
      <p:grpSp>
        <p:nvGrpSpPr>
          <p:cNvPr id="45062" name="Group 6"/>
          <p:cNvGrpSpPr>
            <a:grpSpLocks/>
          </p:cNvGrpSpPr>
          <p:nvPr/>
        </p:nvGrpSpPr>
        <p:grpSpPr bwMode="auto">
          <a:xfrm>
            <a:off x="2208213" y="4027488"/>
            <a:ext cx="3908425" cy="1447800"/>
            <a:chOff x="2256" y="3120"/>
            <a:chExt cx="2852" cy="912"/>
          </a:xfrm>
        </p:grpSpPr>
        <p:sp>
          <p:nvSpPr>
            <p:cNvPr id="45074" name="Line 7"/>
            <p:cNvSpPr>
              <a:spLocks noChangeShapeType="1"/>
            </p:cNvSpPr>
            <p:nvPr/>
          </p:nvSpPr>
          <p:spPr bwMode="auto">
            <a:xfrm flipV="1">
              <a:off x="2256" y="3120"/>
              <a:ext cx="787" cy="912"/>
            </a:xfrm>
            <a:prstGeom prst="line">
              <a:avLst/>
            </a:prstGeom>
            <a:noFill/>
            <a:ln w="25400">
              <a:solidFill>
                <a:schemeClr val="accent2"/>
              </a:solidFill>
              <a:round/>
              <a:headEnd/>
              <a:tailEnd/>
            </a:ln>
          </p:spPr>
          <p:txBody>
            <a:bodyPr/>
            <a:lstStyle/>
            <a:p>
              <a:endParaRPr lang="en-US"/>
            </a:p>
          </p:txBody>
        </p:sp>
        <p:sp>
          <p:nvSpPr>
            <p:cNvPr id="45075" name="Line 8"/>
            <p:cNvSpPr>
              <a:spLocks noChangeShapeType="1"/>
            </p:cNvSpPr>
            <p:nvPr/>
          </p:nvSpPr>
          <p:spPr bwMode="auto">
            <a:xfrm>
              <a:off x="3043" y="3120"/>
              <a:ext cx="2065" cy="0"/>
            </a:xfrm>
            <a:prstGeom prst="line">
              <a:avLst/>
            </a:prstGeom>
            <a:noFill/>
            <a:ln w="25400">
              <a:solidFill>
                <a:schemeClr val="accent2"/>
              </a:solidFill>
              <a:round/>
              <a:headEnd/>
              <a:tailEnd/>
            </a:ln>
          </p:spPr>
          <p:txBody>
            <a:bodyPr/>
            <a:lstStyle/>
            <a:p>
              <a:endParaRPr lang="en-US"/>
            </a:p>
          </p:txBody>
        </p:sp>
      </p:grpSp>
      <p:sp>
        <p:nvSpPr>
          <p:cNvPr id="45063" name="Text Box 9"/>
          <p:cNvSpPr txBox="1">
            <a:spLocks noChangeArrowheads="1"/>
          </p:cNvSpPr>
          <p:nvPr/>
        </p:nvSpPr>
        <p:spPr bwMode="auto">
          <a:xfrm>
            <a:off x="2863850" y="5521325"/>
            <a:ext cx="777875" cy="274638"/>
          </a:xfrm>
          <a:prstGeom prst="rect">
            <a:avLst/>
          </a:prstGeom>
          <a:noFill/>
          <a:ln w="9525">
            <a:noFill/>
            <a:miter lim="800000"/>
            <a:headEnd/>
            <a:tailEnd/>
          </a:ln>
        </p:spPr>
        <p:txBody>
          <a:bodyPr wrap="none">
            <a:spAutoFit/>
          </a:bodyPr>
          <a:lstStyle/>
          <a:p>
            <a:r>
              <a:rPr lang="en-US" sz="1200"/>
              <a:t>Inventory</a:t>
            </a:r>
            <a:endParaRPr lang="en-US" sz="1200" baseline="30000"/>
          </a:p>
        </p:txBody>
      </p:sp>
      <p:sp>
        <p:nvSpPr>
          <p:cNvPr id="45064" name="Line 10"/>
          <p:cNvSpPr>
            <a:spLocks noChangeShapeType="1"/>
          </p:cNvSpPr>
          <p:nvPr/>
        </p:nvSpPr>
        <p:spPr bwMode="auto">
          <a:xfrm>
            <a:off x="3287713" y="5392738"/>
            <a:ext cx="0" cy="152400"/>
          </a:xfrm>
          <a:prstGeom prst="line">
            <a:avLst/>
          </a:prstGeom>
          <a:noFill/>
          <a:ln w="9525">
            <a:solidFill>
              <a:schemeClr val="tx1"/>
            </a:solidFill>
            <a:round/>
            <a:headEnd/>
            <a:tailEnd/>
          </a:ln>
        </p:spPr>
        <p:txBody>
          <a:bodyPr/>
          <a:lstStyle/>
          <a:p>
            <a:endParaRPr lang="en-US"/>
          </a:p>
        </p:txBody>
      </p:sp>
      <p:sp>
        <p:nvSpPr>
          <p:cNvPr id="45065" name="Text Box 11"/>
          <p:cNvSpPr txBox="1">
            <a:spLocks noChangeArrowheads="1"/>
          </p:cNvSpPr>
          <p:nvPr/>
        </p:nvSpPr>
        <p:spPr bwMode="auto">
          <a:xfrm>
            <a:off x="4129088" y="3994150"/>
            <a:ext cx="2047875" cy="304800"/>
          </a:xfrm>
          <a:prstGeom prst="rect">
            <a:avLst/>
          </a:prstGeom>
          <a:noFill/>
          <a:ln w="9525">
            <a:noFill/>
            <a:miter lim="800000"/>
            <a:headEnd/>
            <a:tailEnd/>
          </a:ln>
        </p:spPr>
        <p:txBody>
          <a:bodyPr wrap="none">
            <a:spAutoFit/>
          </a:bodyPr>
          <a:lstStyle/>
          <a:p>
            <a:r>
              <a:rPr lang="en-US" sz="1400">
                <a:solidFill>
                  <a:schemeClr val="accent2"/>
                </a:solidFill>
              </a:rPr>
              <a:t>Cash from inventory sales</a:t>
            </a:r>
            <a:endParaRPr lang="en-US" sz="1400" i="1" baseline="30000">
              <a:solidFill>
                <a:schemeClr val="accent2"/>
              </a:solidFill>
              <a:latin typeface="Symbol" pitchFamily="18" charset="2"/>
            </a:endParaRPr>
          </a:p>
        </p:txBody>
      </p:sp>
      <p:sp>
        <p:nvSpPr>
          <p:cNvPr id="45066" name="Line 12"/>
          <p:cNvSpPr>
            <a:spLocks noChangeShapeType="1"/>
          </p:cNvSpPr>
          <p:nvPr/>
        </p:nvSpPr>
        <p:spPr bwMode="auto">
          <a:xfrm flipV="1">
            <a:off x="3289300" y="4030663"/>
            <a:ext cx="0" cy="1441450"/>
          </a:xfrm>
          <a:prstGeom prst="line">
            <a:avLst/>
          </a:prstGeom>
          <a:noFill/>
          <a:ln w="9525">
            <a:solidFill>
              <a:schemeClr val="tx1"/>
            </a:solidFill>
            <a:prstDash val="dash"/>
            <a:round/>
            <a:headEnd/>
            <a:tailEnd/>
          </a:ln>
        </p:spPr>
        <p:txBody>
          <a:bodyPr>
            <a:spAutoFit/>
          </a:bodyPr>
          <a:lstStyle/>
          <a:p>
            <a:endParaRPr lang="en-US"/>
          </a:p>
        </p:txBody>
      </p:sp>
      <p:grpSp>
        <p:nvGrpSpPr>
          <p:cNvPr id="45067" name="Group 13"/>
          <p:cNvGrpSpPr>
            <a:grpSpLocks/>
          </p:cNvGrpSpPr>
          <p:nvPr/>
        </p:nvGrpSpPr>
        <p:grpSpPr bwMode="auto">
          <a:xfrm flipV="1">
            <a:off x="2208213" y="4006850"/>
            <a:ext cx="3908425" cy="1447800"/>
            <a:chOff x="2256" y="3120"/>
            <a:chExt cx="2852" cy="912"/>
          </a:xfrm>
        </p:grpSpPr>
        <p:sp>
          <p:nvSpPr>
            <p:cNvPr id="45072" name="Line 14"/>
            <p:cNvSpPr>
              <a:spLocks noChangeShapeType="1"/>
            </p:cNvSpPr>
            <p:nvPr/>
          </p:nvSpPr>
          <p:spPr bwMode="auto">
            <a:xfrm flipV="1">
              <a:off x="2256" y="3120"/>
              <a:ext cx="787" cy="912"/>
            </a:xfrm>
            <a:prstGeom prst="line">
              <a:avLst/>
            </a:prstGeom>
            <a:noFill/>
            <a:ln w="25400">
              <a:solidFill>
                <a:srgbClr val="FF3300"/>
              </a:solidFill>
              <a:round/>
              <a:headEnd/>
              <a:tailEnd/>
            </a:ln>
          </p:spPr>
          <p:txBody>
            <a:bodyPr/>
            <a:lstStyle/>
            <a:p>
              <a:endParaRPr lang="en-US"/>
            </a:p>
          </p:txBody>
        </p:sp>
        <p:sp>
          <p:nvSpPr>
            <p:cNvPr id="45073" name="Line 15"/>
            <p:cNvSpPr>
              <a:spLocks noChangeShapeType="1"/>
            </p:cNvSpPr>
            <p:nvPr/>
          </p:nvSpPr>
          <p:spPr bwMode="auto">
            <a:xfrm>
              <a:off x="3043" y="3120"/>
              <a:ext cx="2065" cy="0"/>
            </a:xfrm>
            <a:prstGeom prst="line">
              <a:avLst/>
            </a:prstGeom>
            <a:noFill/>
            <a:ln w="25400">
              <a:solidFill>
                <a:srgbClr val="FF3300"/>
              </a:solidFill>
              <a:round/>
              <a:headEnd/>
              <a:tailEnd/>
            </a:ln>
          </p:spPr>
          <p:txBody>
            <a:bodyPr/>
            <a:lstStyle/>
            <a:p>
              <a:endParaRPr lang="en-US"/>
            </a:p>
          </p:txBody>
        </p:sp>
      </p:grpSp>
      <p:sp>
        <p:nvSpPr>
          <p:cNvPr id="45068" name="Line 16"/>
          <p:cNvSpPr>
            <a:spLocks noChangeShapeType="1"/>
          </p:cNvSpPr>
          <p:nvPr/>
        </p:nvSpPr>
        <p:spPr bwMode="auto">
          <a:xfrm flipH="1">
            <a:off x="2208213" y="3984625"/>
            <a:ext cx="3894137" cy="0"/>
          </a:xfrm>
          <a:prstGeom prst="line">
            <a:avLst/>
          </a:prstGeom>
          <a:noFill/>
          <a:ln w="38100">
            <a:solidFill>
              <a:srgbClr val="00CC00"/>
            </a:solidFill>
            <a:round/>
            <a:headEnd/>
            <a:tailEnd/>
          </a:ln>
        </p:spPr>
        <p:txBody>
          <a:bodyPr wrap="none">
            <a:spAutoFit/>
          </a:bodyPr>
          <a:lstStyle/>
          <a:p>
            <a:endParaRPr lang="en-US"/>
          </a:p>
        </p:txBody>
      </p:sp>
      <p:sp>
        <p:nvSpPr>
          <p:cNvPr id="45069" name="Text Box 17"/>
          <p:cNvSpPr txBox="1">
            <a:spLocks noChangeArrowheads="1"/>
          </p:cNvSpPr>
          <p:nvPr/>
        </p:nvSpPr>
        <p:spPr bwMode="auto">
          <a:xfrm>
            <a:off x="4129088" y="5168900"/>
            <a:ext cx="2066925" cy="304800"/>
          </a:xfrm>
          <a:prstGeom prst="rect">
            <a:avLst/>
          </a:prstGeom>
          <a:noFill/>
          <a:ln w="9525">
            <a:noFill/>
            <a:miter lim="800000"/>
            <a:headEnd/>
            <a:tailEnd/>
          </a:ln>
        </p:spPr>
        <p:txBody>
          <a:bodyPr wrap="none">
            <a:spAutoFit/>
          </a:bodyPr>
          <a:lstStyle/>
          <a:p>
            <a:r>
              <a:rPr lang="en-US" sz="1400">
                <a:solidFill>
                  <a:srgbClr val="FF3300"/>
                </a:solidFill>
              </a:rPr>
              <a:t>Cash from financial hedge</a:t>
            </a:r>
            <a:endParaRPr lang="en-US" sz="1400" i="1" baseline="30000">
              <a:solidFill>
                <a:srgbClr val="FF3300"/>
              </a:solidFill>
              <a:latin typeface="Symbol" pitchFamily="18" charset="2"/>
            </a:endParaRPr>
          </a:p>
        </p:txBody>
      </p:sp>
      <p:sp>
        <p:nvSpPr>
          <p:cNvPr id="45070" name="Text Box 18"/>
          <p:cNvSpPr txBox="1">
            <a:spLocks noChangeArrowheads="1"/>
          </p:cNvSpPr>
          <p:nvPr/>
        </p:nvSpPr>
        <p:spPr bwMode="auto">
          <a:xfrm>
            <a:off x="2293938" y="3676650"/>
            <a:ext cx="920750" cy="304800"/>
          </a:xfrm>
          <a:prstGeom prst="rect">
            <a:avLst/>
          </a:prstGeom>
          <a:noFill/>
          <a:ln w="9525">
            <a:noFill/>
            <a:miter lim="800000"/>
            <a:headEnd/>
            <a:tailEnd/>
          </a:ln>
        </p:spPr>
        <p:txBody>
          <a:bodyPr wrap="none">
            <a:spAutoFit/>
          </a:bodyPr>
          <a:lstStyle/>
          <a:p>
            <a:r>
              <a:rPr lang="en-US" sz="1400">
                <a:solidFill>
                  <a:srgbClr val="00CC00"/>
                </a:solidFill>
              </a:rPr>
              <a:t>Total cash</a:t>
            </a:r>
            <a:endParaRPr lang="en-US" sz="1400" i="1" baseline="30000">
              <a:solidFill>
                <a:srgbClr val="00CC00"/>
              </a:solidFill>
              <a:latin typeface="Symbol" pitchFamily="18" charset="2"/>
            </a:endParaRPr>
          </a:p>
        </p:txBody>
      </p:sp>
      <p:sp>
        <p:nvSpPr>
          <p:cNvPr id="45071" name="Text Box 19"/>
          <p:cNvSpPr txBox="1">
            <a:spLocks noChangeArrowheads="1"/>
          </p:cNvSpPr>
          <p:nvPr/>
        </p:nvSpPr>
        <p:spPr bwMode="auto">
          <a:xfrm>
            <a:off x="2070100" y="5521325"/>
            <a:ext cx="260350" cy="274638"/>
          </a:xfrm>
          <a:prstGeom prst="rect">
            <a:avLst/>
          </a:prstGeom>
          <a:noFill/>
          <a:ln w="9525">
            <a:noFill/>
            <a:miter lim="800000"/>
            <a:headEnd/>
            <a:tailEnd/>
          </a:ln>
        </p:spPr>
        <p:txBody>
          <a:bodyPr wrap="none">
            <a:spAutoFit/>
          </a:bodyPr>
          <a:lstStyle/>
          <a:p>
            <a:r>
              <a:rPr lang="en-US" sz="1200"/>
              <a:t>0</a:t>
            </a:r>
            <a:endParaRPr lang="en-US" sz="1200" baseline="30000"/>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smtClean="0"/>
              <a:t>Global Networks with Demand and Currency Exchange Risks 	The Global Manufacturer’s Dilemma</a:t>
            </a:r>
          </a:p>
        </p:txBody>
      </p:sp>
      <p:sp>
        <p:nvSpPr>
          <p:cNvPr id="46083" name="Rectangle 3"/>
          <p:cNvSpPr>
            <a:spLocks noGrp="1" noChangeArrowheads="1"/>
          </p:cNvSpPr>
          <p:nvPr>
            <p:ph idx="1"/>
          </p:nvPr>
        </p:nvSpPr>
        <p:spPr/>
        <p:txBody>
          <a:bodyPr/>
          <a:lstStyle/>
          <a:p>
            <a:r>
              <a:rPr lang="en-US" sz="2400" smtClean="0"/>
              <a:t>Suppose we can produce in U.S. or Europe</a:t>
            </a:r>
          </a:p>
          <a:p>
            <a:r>
              <a:rPr lang="en-US" sz="2400" smtClean="0"/>
              <a:t>Demand and currency rates may vary</a:t>
            </a:r>
          </a:p>
          <a:p>
            <a:r>
              <a:rPr lang="en-US" sz="2400" smtClean="0"/>
              <a:t>Where to put production capacity?</a:t>
            </a:r>
          </a:p>
          <a:p>
            <a:r>
              <a:rPr lang="en-US" sz="2400" smtClean="0"/>
              <a:t>How much to produce in each country?</a:t>
            </a:r>
          </a:p>
          <a:p>
            <a:r>
              <a:rPr lang="en-US" sz="2400" smtClean="0"/>
              <a:t>Should we use currency futures (or other options)?</a:t>
            </a:r>
          </a:p>
        </p:txBody>
      </p:sp>
      <p:pic>
        <p:nvPicPr>
          <p:cNvPr id="46084" name="Picture 4"/>
          <p:cNvPicPr>
            <a:picLocks noChangeAspect="1" noChangeArrowheads="1"/>
          </p:cNvPicPr>
          <p:nvPr/>
        </p:nvPicPr>
        <p:blipFill>
          <a:blip r:embed="rId4" cstate="print"/>
          <a:srcRect b="14204"/>
          <a:stretch>
            <a:fillRect/>
          </a:stretch>
        </p:blipFill>
        <p:spPr bwMode="auto">
          <a:xfrm>
            <a:off x="7162800" y="1320800"/>
            <a:ext cx="1981200" cy="1447800"/>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p:txBody>
          <a:bodyPr/>
          <a:lstStyle/>
          <a:p>
            <a:r>
              <a:rPr lang="en-US" smtClean="0"/>
              <a:t>Global Manufacturer Details</a:t>
            </a:r>
          </a:p>
        </p:txBody>
      </p:sp>
      <p:sp>
        <p:nvSpPr>
          <p:cNvPr id="47107" name="Rectangle 2"/>
          <p:cNvSpPr>
            <a:spLocks noGrp="1" noChangeArrowheads="1"/>
          </p:cNvSpPr>
          <p:nvPr>
            <p:ph idx="1"/>
          </p:nvPr>
        </p:nvSpPr>
        <p:spPr/>
        <p:txBody>
          <a:bodyPr/>
          <a:lstStyle/>
          <a:p>
            <a:pPr marL="381000" indent="-381000">
              <a:buFont typeface="Wingdings" pitchFamily="2" charset="2"/>
              <a:buNone/>
            </a:pPr>
            <a:r>
              <a:rPr lang="en-US" smtClean="0"/>
              <a:t>Suppose:</a:t>
            </a:r>
          </a:p>
          <a:p>
            <a:pPr marL="381000" indent="-381000"/>
            <a:r>
              <a:rPr lang="en-US" smtClean="0"/>
              <a:t>Currencies: assume high demand in U.S. vs. Europe means higher U.S.$ value per Euro</a:t>
            </a:r>
          </a:p>
          <a:p>
            <a:pPr marL="381000" indent="-381000"/>
            <a:r>
              <a:rPr lang="en-US" smtClean="0"/>
              <a:t>Two states w/equal probability:</a:t>
            </a:r>
          </a:p>
          <a:p>
            <a:pPr marL="800100" lvl="1" indent="-342900">
              <a:buFontTx/>
              <a:buAutoNum type="arabicPeriod"/>
            </a:pPr>
            <a:r>
              <a:rPr lang="en-US" smtClean="0"/>
              <a:t>High U.S. demand 100k	Euro demand is 50k	and $1/</a:t>
            </a:r>
            <a:r>
              <a:rPr lang="en-US" smtClean="0">
                <a:cs typeface="Times New Roman" pitchFamily="18" charset="0"/>
              </a:rPr>
              <a:t>€</a:t>
            </a:r>
            <a:r>
              <a:rPr lang="en-US" smtClean="0"/>
              <a:t> </a:t>
            </a:r>
          </a:p>
          <a:p>
            <a:pPr marL="800100" lvl="1" indent="-342900">
              <a:buFontTx/>
              <a:buAutoNum type="arabicPeriod"/>
            </a:pPr>
            <a:r>
              <a:rPr lang="en-US" smtClean="0"/>
              <a:t>Low U.S. demand 50k	Euro demand is 100k	and $2/</a:t>
            </a:r>
            <a:r>
              <a:rPr lang="en-US" smtClean="0">
                <a:cs typeface="Times New Roman" pitchFamily="18" charset="0"/>
              </a:rPr>
              <a:t>€</a:t>
            </a:r>
            <a:endParaRPr lang="en-US" smtClean="0"/>
          </a:p>
          <a:p>
            <a:pPr marL="381000" indent="-381000"/>
            <a:r>
              <a:rPr lang="en-US" smtClean="0"/>
              <a:t>Unit sales price is 20k </a:t>
            </a:r>
            <a:r>
              <a:rPr lang="en-US" smtClean="0">
                <a:cs typeface="Times New Roman" pitchFamily="18" charset="0"/>
              </a:rPr>
              <a:t>€</a:t>
            </a:r>
            <a:r>
              <a:rPr lang="en-US" smtClean="0"/>
              <a:t> or $ in each region</a:t>
            </a:r>
          </a:p>
          <a:p>
            <a:pPr marL="381000" indent="-381000"/>
            <a:r>
              <a:rPr lang="en-US" smtClean="0"/>
              <a:t>Unit cost is 10k </a:t>
            </a:r>
            <a:r>
              <a:rPr lang="en-US" smtClean="0">
                <a:cs typeface="Times New Roman" pitchFamily="18" charset="0"/>
              </a:rPr>
              <a:t>€</a:t>
            </a:r>
            <a:r>
              <a:rPr lang="en-US" smtClean="0"/>
              <a:t> or $ in each region</a:t>
            </a:r>
          </a:p>
          <a:p>
            <a:pPr marL="381000" indent="-381000"/>
            <a:endParaRPr lang="en-US" smtClean="0"/>
          </a:p>
          <a:p>
            <a:pPr marL="381000" indent="-381000">
              <a:buFont typeface="Wingdings" pitchFamily="2" charset="2"/>
              <a:buNone/>
            </a:pPr>
            <a:r>
              <a:rPr lang="en-US" smtClean="0"/>
              <a:t>Questions:</a:t>
            </a:r>
          </a:p>
          <a:p>
            <a:pPr marL="381000" indent="-381000"/>
            <a:r>
              <a:rPr lang="en-US" smtClean="0"/>
              <a:t>How to hedge?  Financially (futures) or operationally?</a:t>
            </a:r>
          </a:p>
        </p:txBody>
      </p:sp>
      <p:pic>
        <p:nvPicPr>
          <p:cNvPr id="47108" name="Picture 3"/>
          <p:cNvPicPr>
            <a:picLocks noChangeAspect="1" noChangeArrowheads="1"/>
          </p:cNvPicPr>
          <p:nvPr/>
        </p:nvPicPr>
        <p:blipFill>
          <a:blip r:embed="rId4" cstate="print"/>
          <a:srcRect l="27570" t="1637" r="18599" b="7683"/>
          <a:stretch>
            <a:fillRect/>
          </a:stretch>
        </p:blipFill>
        <p:spPr bwMode="auto">
          <a:xfrm>
            <a:off x="7945438" y="0"/>
            <a:ext cx="1198562" cy="1498600"/>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2"/>
          <p:cNvSpPr>
            <a:spLocks noGrp="1" noChangeArrowheads="1"/>
          </p:cNvSpPr>
          <p:nvPr>
            <p:ph type="title"/>
          </p:nvPr>
        </p:nvSpPr>
        <p:spPr/>
        <p:txBody>
          <a:bodyPr/>
          <a:lstStyle/>
          <a:p>
            <a:r>
              <a:rPr lang="en-US" smtClean="0"/>
              <a:t>Global Networks with Demand and Currency Exchange Risks 	Natural or Passive Hedge</a:t>
            </a:r>
          </a:p>
        </p:txBody>
      </p:sp>
      <p:sp>
        <p:nvSpPr>
          <p:cNvPr id="48131" name="Rectangle 2"/>
          <p:cNvSpPr>
            <a:spLocks noGrp="1" noChangeArrowheads="1"/>
          </p:cNvSpPr>
          <p:nvPr>
            <p:ph idx="1"/>
          </p:nvPr>
        </p:nvSpPr>
        <p:spPr/>
        <p:txBody>
          <a:bodyPr/>
          <a:lstStyle/>
          <a:p>
            <a:pPr marL="381000" indent="-381000"/>
            <a:r>
              <a:rPr lang="en-US" smtClean="0"/>
              <a:t>Suppose produce and sell in each country</a:t>
            </a:r>
          </a:p>
          <a:p>
            <a:pPr marL="381000" indent="-381000"/>
            <a:endParaRPr lang="en-US" smtClean="0"/>
          </a:p>
          <a:p>
            <a:pPr marL="381000" indent="-381000"/>
            <a:endParaRPr lang="en-US" smtClean="0"/>
          </a:p>
          <a:p>
            <a:pPr marL="381000" indent="-381000"/>
            <a:endParaRPr lang="en-US" smtClean="0"/>
          </a:p>
          <a:p>
            <a:pPr marL="381000" indent="-381000"/>
            <a:endParaRPr lang="en-US" sz="2100" smtClean="0"/>
          </a:p>
          <a:p>
            <a:pPr marL="381000" indent="-381000"/>
            <a:endParaRPr lang="en-US" sz="2100" smtClean="0"/>
          </a:p>
          <a:p>
            <a:pPr marL="381000" indent="-381000"/>
            <a:endParaRPr lang="en-US" smtClean="0"/>
          </a:p>
          <a:p>
            <a:pPr marL="381000" indent="-381000"/>
            <a:endParaRPr lang="en-US" smtClean="0"/>
          </a:p>
          <a:p>
            <a:pPr marL="381000" indent="-381000"/>
            <a:r>
              <a:rPr lang="en-US" smtClean="0"/>
              <a:t>Return in each state:	US	Europe			Total</a:t>
            </a:r>
          </a:p>
          <a:p>
            <a:pPr marL="800100" lvl="1" indent="-342900">
              <a:buFontTx/>
              <a:buAutoNum type="arabicPeriod"/>
            </a:pPr>
            <a:r>
              <a:rPr lang="en-US" sz="1900" smtClean="0"/>
              <a:t>High US demand:	$1,000M	500</a:t>
            </a:r>
            <a:r>
              <a:rPr lang="en-US" sz="1900" smtClean="0">
                <a:cs typeface="Times New Roman" pitchFamily="18" charset="0"/>
              </a:rPr>
              <a:t>€ @ $1/ € 		$1,500M</a:t>
            </a:r>
          </a:p>
          <a:p>
            <a:pPr marL="800100" lvl="1" indent="-342900">
              <a:buFontTx/>
              <a:buAutoNum type="arabicPeriod"/>
            </a:pPr>
            <a:r>
              <a:rPr lang="en-US" sz="1900" smtClean="0"/>
              <a:t>Low US demand:	$500M	1000</a:t>
            </a:r>
            <a:r>
              <a:rPr lang="en-US" sz="1900" smtClean="0">
                <a:cs typeface="Times New Roman" pitchFamily="18" charset="0"/>
              </a:rPr>
              <a:t>€ @ $2/ €		$2,500M</a:t>
            </a:r>
          </a:p>
          <a:p>
            <a:pPr marL="800100" lvl="1" indent="-342900">
              <a:buFontTx/>
              <a:buNone/>
            </a:pPr>
            <a:r>
              <a:rPr lang="en-US" sz="1900" b="1" smtClean="0">
                <a:solidFill>
                  <a:schemeClr val="accent2"/>
                </a:solidFill>
              </a:rPr>
              <a:t>Expectation:						$2,000M</a:t>
            </a:r>
          </a:p>
          <a:p>
            <a:pPr marL="800100" lvl="1" indent="-342900">
              <a:buFontTx/>
              <a:buNone/>
            </a:pPr>
            <a:r>
              <a:rPr lang="en-US" sz="1900" b="1" smtClean="0">
                <a:solidFill>
                  <a:schemeClr val="accent2"/>
                </a:solidFill>
              </a:rPr>
              <a:t>Risk:						</a:t>
            </a:r>
            <a:r>
              <a:rPr lang="en-US" sz="1900" b="1" smtClean="0">
                <a:solidFill>
                  <a:schemeClr val="accent2"/>
                </a:solidFill>
                <a:cs typeface="Times New Roman" pitchFamily="18" charset="0"/>
              </a:rPr>
              <a:t>± </a:t>
            </a:r>
            <a:r>
              <a:rPr lang="en-US" sz="1900" b="1" smtClean="0">
                <a:solidFill>
                  <a:schemeClr val="accent2"/>
                </a:solidFill>
              </a:rPr>
              <a:t>500M</a:t>
            </a:r>
          </a:p>
        </p:txBody>
      </p:sp>
      <p:sp>
        <p:nvSpPr>
          <p:cNvPr id="48132" name="Rectangle 3"/>
          <p:cNvSpPr>
            <a:spLocks noChangeArrowheads="1"/>
          </p:cNvSpPr>
          <p:nvPr/>
        </p:nvSpPr>
        <p:spPr bwMode="auto">
          <a:xfrm>
            <a:off x="6594475" y="2154238"/>
            <a:ext cx="2138363" cy="425450"/>
          </a:xfrm>
          <a:prstGeom prst="rect">
            <a:avLst/>
          </a:prstGeom>
          <a:noFill/>
          <a:ln w="9525">
            <a:noFill/>
            <a:miter lim="800000"/>
            <a:headEnd/>
            <a:tailEnd/>
          </a:ln>
        </p:spPr>
        <p:txBody>
          <a:bodyPr wrap="none" lIns="0" tIns="0" rIns="0" bIns="0">
            <a:spAutoFit/>
          </a:bodyPr>
          <a:lstStyle/>
          <a:p>
            <a:r>
              <a:rPr lang="en-US" sz="1400">
                <a:solidFill>
                  <a:srgbClr val="000000"/>
                </a:solidFill>
                <a:latin typeface="Arial" charset="0"/>
              </a:rPr>
              <a:t>Dedicated local capacities</a:t>
            </a:r>
          </a:p>
          <a:p>
            <a:r>
              <a:rPr lang="en-US" sz="1400" i="1">
                <a:solidFill>
                  <a:srgbClr val="000000"/>
                </a:solidFill>
                <a:latin typeface="Arial" charset="0"/>
              </a:rPr>
              <a:t>“</a:t>
            </a:r>
            <a:r>
              <a:rPr lang="en-US" sz="1400" i="1">
                <a:solidFill>
                  <a:srgbClr val="008000"/>
                </a:solidFill>
                <a:latin typeface="Arial" charset="0"/>
              </a:rPr>
              <a:t>Natural or Passive Hedge</a:t>
            </a:r>
            <a:r>
              <a:rPr lang="en-US" sz="1400" i="1">
                <a:solidFill>
                  <a:srgbClr val="000000"/>
                </a:solidFill>
                <a:latin typeface="Arial" charset="0"/>
              </a:rPr>
              <a:t>”</a:t>
            </a:r>
            <a:endParaRPr lang="en-US" sz="4000" i="1"/>
          </a:p>
        </p:txBody>
      </p:sp>
      <p:grpSp>
        <p:nvGrpSpPr>
          <p:cNvPr id="48133" name="Group 4"/>
          <p:cNvGrpSpPr>
            <a:grpSpLocks/>
          </p:cNvGrpSpPr>
          <p:nvPr/>
        </p:nvGrpSpPr>
        <p:grpSpPr bwMode="auto">
          <a:xfrm>
            <a:off x="5192713" y="1666875"/>
            <a:ext cx="1162050" cy="1163638"/>
            <a:chOff x="4219" y="1260"/>
            <a:chExt cx="732" cy="733"/>
          </a:xfrm>
        </p:grpSpPr>
        <p:sp>
          <p:nvSpPr>
            <p:cNvPr id="48134" name="Rectangle 5"/>
            <p:cNvSpPr>
              <a:spLocks noChangeArrowheads="1"/>
            </p:cNvSpPr>
            <p:nvPr/>
          </p:nvSpPr>
          <p:spPr bwMode="auto">
            <a:xfrm>
              <a:off x="4219" y="1260"/>
              <a:ext cx="732" cy="733"/>
            </a:xfrm>
            <a:prstGeom prst="rect">
              <a:avLst/>
            </a:prstGeom>
            <a:solidFill>
              <a:srgbClr val="FFFFFF"/>
            </a:solidFill>
            <a:ln w="9525">
              <a:noFill/>
              <a:miter lim="800000"/>
              <a:headEnd/>
              <a:tailEnd/>
            </a:ln>
          </p:spPr>
          <p:txBody>
            <a:bodyPr/>
            <a:lstStyle/>
            <a:p>
              <a:endParaRPr lang="en-US"/>
            </a:p>
          </p:txBody>
        </p:sp>
        <p:sp>
          <p:nvSpPr>
            <p:cNvPr id="48135" name="Line 6"/>
            <p:cNvSpPr>
              <a:spLocks noChangeShapeType="1"/>
            </p:cNvSpPr>
            <p:nvPr/>
          </p:nvSpPr>
          <p:spPr bwMode="auto">
            <a:xfrm>
              <a:off x="4412" y="1632"/>
              <a:ext cx="1" cy="92"/>
            </a:xfrm>
            <a:prstGeom prst="line">
              <a:avLst/>
            </a:prstGeom>
            <a:noFill/>
            <a:ln w="3175" cap="rnd">
              <a:solidFill>
                <a:srgbClr val="000000"/>
              </a:solidFill>
              <a:round/>
              <a:headEnd/>
              <a:tailEnd/>
            </a:ln>
          </p:spPr>
          <p:txBody>
            <a:bodyPr/>
            <a:lstStyle/>
            <a:p>
              <a:endParaRPr lang="en-US"/>
            </a:p>
          </p:txBody>
        </p:sp>
        <p:sp>
          <p:nvSpPr>
            <p:cNvPr id="48136" name="Freeform 7"/>
            <p:cNvSpPr>
              <a:spLocks/>
            </p:cNvSpPr>
            <p:nvPr/>
          </p:nvSpPr>
          <p:spPr bwMode="auto">
            <a:xfrm>
              <a:off x="4395" y="1719"/>
              <a:ext cx="35" cy="36"/>
            </a:xfrm>
            <a:custGeom>
              <a:avLst/>
              <a:gdLst>
                <a:gd name="T0" fmla="*/ 35 w 35"/>
                <a:gd name="T1" fmla="*/ 0 h 36"/>
                <a:gd name="T2" fmla="*/ 18 w 35"/>
                <a:gd name="T3" fmla="*/ 36 h 36"/>
                <a:gd name="T4" fmla="*/ 0 w 35"/>
                <a:gd name="T5" fmla="*/ 0 h 36"/>
                <a:gd name="T6" fmla="*/ 35 w 35"/>
                <a:gd name="T7" fmla="*/ 0 h 36"/>
                <a:gd name="T8" fmla="*/ 0 60000 65536"/>
                <a:gd name="T9" fmla="*/ 0 60000 65536"/>
                <a:gd name="T10" fmla="*/ 0 60000 65536"/>
                <a:gd name="T11" fmla="*/ 0 60000 65536"/>
                <a:gd name="T12" fmla="*/ 0 w 35"/>
                <a:gd name="T13" fmla="*/ 0 h 36"/>
                <a:gd name="T14" fmla="*/ 35 w 35"/>
                <a:gd name="T15" fmla="*/ 36 h 36"/>
              </a:gdLst>
              <a:ahLst/>
              <a:cxnLst>
                <a:cxn ang="T8">
                  <a:pos x="T0" y="T1"/>
                </a:cxn>
                <a:cxn ang="T9">
                  <a:pos x="T2" y="T3"/>
                </a:cxn>
                <a:cxn ang="T10">
                  <a:pos x="T4" y="T5"/>
                </a:cxn>
                <a:cxn ang="T11">
                  <a:pos x="T6" y="T7"/>
                </a:cxn>
              </a:cxnLst>
              <a:rect l="T12" t="T13" r="T14" b="T15"/>
              <a:pathLst>
                <a:path w="35" h="36">
                  <a:moveTo>
                    <a:pt x="35" y="0"/>
                  </a:moveTo>
                  <a:lnTo>
                    <a:pt x="18" y="36"/>
                  </a:lnTo>
                  <a:lnTo>
                    <a:pt x="0" y="0"/>
                  </a:lnTo>
                  <a:lnTo>
                    <a:pt x="35" y="0"/>
                  </a:lnTo>
                  <a:close/>
                </a:path>
              </a:pathLst>
            </a:custGeom>
            <a:solidFill>
              <a:srgbClr val="000000"/>
            </a:solidFill>
            <a:ln w="9525">
              <a:noFill/>
              <a:round/>
              <a:headEnd/>
              <a:tailEnd/>
            </a:ln>
          </p:spPr>
          <p:txBody>
            <a:bodyPr/>
            <a:lstStyle/>
            <a:p>
              <a:endParaRPr lang="en-US"/>
            </a:p>
          </p:txBody>
        </p:sp>
        <p:sp>
          <p:nvSpPr>
            <p:cNvPr id="48137" name="Line 8"/>
            <p:cNvSpPr>
              <a:spLocks noChangeShapeType="1"/>
            </p:cNvSpPr>
            <p:nvPr/>
          </p:nvSpPr>
          <p:spPr bwMode="auto">
            <a:xfrm>
              <a:off x="4754" y="1632"/>
              <a:ext cx="1" cy="92"/>
            </a:xfrm>
            <a:prstGeom prst="line">
              <a:avLst/>
            </a:prstGeom>
            <a:noFill/>
            <a:ln w="3175" cap="rnd">
              <a:solidFill>
                <a:srgbClr val="000000"/>
              </a:solidFill>
              <a:round/>
              <a:headEnd/>
              <a:tailEnd/>
            </a:ln>
          </p:spPr>
          <p:txBody>
            <a:bodyPr/>
            <a:lstStyle/>
            <a:p>
              <a:endParaRPr lang="en-US"/>
            </a:p>
          </p:txBody>
        </p:sp>
        <p:sp>
          <p:nvSpPr>
            <p:cNvPr id="48138" name="Freeform 9"/>
            <p:cNvSpPr>
              <a:spLocks/>
            </p:cNvSpPr>
            <p:nvPr/>
          </p:nvSpPr>
          <p:spPr bwMode="auto">
            <a:xfrm>
              <a:off x="4737" y="1719"/>
              <a:ext cx="35" cy="36"/>
            </a:xfrm>
            <a:custGeom>
              <a:avLst/>
              <a:gdLst>
                <a:gd name="T0" fmla="*/ 35 w 35"/>
                <a:gd name="T1" fmla="*/ 0 h 36"/>
                <a:gd name="T2" fmla="*/ 17 w 35"/>
                <a:gd name="T3" fmla="*/ 36 h 36"/>
                <a:gd name="T4" fmla="*/ 0 w 35"/>
                <a:gd name="T5" fmla="*/ 0 h 36"/>
                <a:gd name="T6" fmla="*/ 35 w 35"/>
                <a:gd name="T7" fmla="*/ 0 h 36"/>
                <a:gd name="T8" fmla="*/ 0 60000 65536"/>
                <a:gd name="T9" fmla="*/ 0 60000 65536"/>
                <a:gd name="T10" fmla="*/ 0 60000 65536"/>
                <a:gd name="T11" fmla="*/ 0 60000 65536"/>
                <a:gd name="T12" fmla="*/ 0 w 35"/>
                <a:gd name="T13" fmla="*/ 0 h 36"/>
                <a:gd name="T14" fmla="*/ 35 w 35"/>
                <a:gd name="T15" fmla="*/ 36 h 36"/>
              </a:gdLst>
              <a:ahLst/>
              <a:cxnLst>
                <a:cxn ang="T8">
                  <a:pos x="T0" y="T1"/>
                </a:cxn>
                <a:cxn ang="T9">
                  <a:pos x="T2" y="T3"/>
                </a:cxn>
                <a:cxn ang="T10">
                  <a:pos x="T4" y="T5"/>
                </a:cxn>
                <a:cxn ang="T11">
                  <a:pos x="T6" y="T7"/>
                </a:cxn>
              </a:cxnLst>
              <a:rect l="T12" t="T13" r="T14" b="T15"/>
              <a:pathLst>
                <a:path w="35" h="36">
                  <a:moveTo>
                    <a:pt x="35" y="0"/>
                  </a:moveTo>
                  <a:lnTo>
                    <a:pt x="17" y="36"/>
                  </a:lnTo>
                  <a:lnTo>
                    <a:pt x="0" y="0"/>
                  </a:lnTo>
                  <a:lnTo>
                    <a:pt x="35" y="0"/>
                  </a:lnTo>
                  <a:close/>
                </a:path>
              </a:pathLst>
            </a:custGeom>
            <a:solidFill>
              <a:srgbClr val="000000"/>
            </a:solidFill>
            <a:ln w="9525">
              <a:noFill/>
              <a:round/>
              <a:headEnd/>
              <a:tailEnd/>
            </a:ln>
          </p:spPr>
          <p:txBody>
            <a:bodyPr/>
            <a:lstStyle/>
            <a:p>
              <a:endParaRPr lang="en-US"/>
            </a:p>
          </p:txBody>
        </p:sp>
        <p:sp>
          <p:nvSpPr>
            <p:cNvPr id="48139" name="Rectangle 10"/>
            <p:cNvSpPr>
              <a:spLocks noChangeArrowheads="1"/>
            </p:cNvSpPr>
            <p:nvPr/>
          </p:nvSpPr>
          <p:spPr bwMode="auto">
            <a:xfrm>
              <a:off x="4321" y="1432"/>
              <a:ext cx="183" cy="200"/>
            </a:xfrm>
            <a:prstGeom prst="rect">
              <a:avLst/>
            </a:prstGeom>
            <a:solidFill>
              <a:srgbClr val="FFFFFF"/>
            </a:solidFill>
            <a:ln w="9525">
              <a:noFill/>
              <a:miter lim="800000"/>
              <a:headEnd/>
              <a:tailEnd/>
            </a:ln>
          </p:spPr>
          <p:txBody>
            <a:bodyPr/>
            <a:lstStyle/>
            <a:p>
              <a:endParaRPr lang="en-US"/>
            </a:p>
          </p:txBody>
        </p:sp>
        <p:sp>
          <p:nvSpPr>
            <p:cNvPr id="48140" name="Rectangle 11"/>
            <p:cNvSpPr>
              <a:spLocks noChangeArrowheads="1"/>
            </p:cNvSpPr>
            <p:nvPr/>
          </p:nvSpPr>
          <p:spPr bwMode="auto">
            <a:xfrm>
              <a:off x="4321" y="1432"/>
              <a:ext cx="183" cy="200"/>
            </a:xfrm>
            <a:prstGeom prst="rect">
              <a:avLst/>
            </a:prstGeom>
            <a:noFill/>
            <a:ln w="3175" cap="rnd">
              <a:solidFill>
                <a:srgbClr val="000000"/>
              </a:solidFill>
              <a:round/>
              <a:headEnd/>
              <a:tailEnd/>
            </a:ln>
          </p:spPr>
          <p:txBody>
            <a:bodyPr/>
            <a:lstStyle/>
            <a:p>
              <a:endParaRPr lang="en-US"/>
            </a:p>
          </p:txBody>
        </p:sp>
        <p:sp>
          <p:nvSpPr>
            <p:cNvPr id="48141" name="Rectangle 12"/>
            <p:cNvSpPr>
              <a:spLocks noChangeArrowheads="1"/>
            </p:cNvSpPr>
            <p:nvPr/>
          </p:nvSpPr>
          <p:spPr bwMode="auto">
            <a:xfrm>
              <a:off x="4256" y="1315"/>
              <a:ext cx="266" cy="96"/>
            </a:xfrm>
            <a:prstGeom prst="rect">
              <a:avLst/>
            </a:prstGeom>
            <a:noFill/>
            <a:ln w="9525">
              <a:noFill/>
              <a:miter lim="800000"/>
              <a:headEnd/>
              <a:tailEnd/>
            </a:ln>
          </p:spPr>
          <p:txBody>
            <a:bodyPr wrap="none" lIns="0" tIns="0" rIns="0" bIns="0">
              <a:spAutoFit/>
            </a:bodyPr>
            <a:lstStyle/>
            <a:p>
              <a:r>
                <a:rPr lang="en-US" sz="1000" b="0">
                  <a:solidFill>
                    <a:srgbClr val="FF00FF"/>
                  </a:solidFill>
                  <a:latin typeface="Arial" charset="0"/>
                </a:rPr>
                <a:t>Market </a:t>
              </a:r>
              <a:endParaRPr lang="en-US" sz="4000" b="0"/>
            </a:p>
          </p:txBody>
        </p:sp>
        <p:sp>
          <p:nvSpPr>
            <p:cNvPr id="48142" name="Rectangle 13"/>
            <p:cNvSpPr>
              <a:spLocks noChangeArrowheads="1"/>
            </p:cNvSpPr>
            <p:nvPr/>
          </p:nvSpPr>
          <p:spPr bwMode="auto">
            <a:xfrm>
              <a:off x="4512" y="1315"/>
              <a:ext cx="44" cy="96"/>
            </a:xfrm>
            <a:prstGeom prst="rect">
              <a:avLst/>
            </a:prstGeom>
            <a:noFill/>
            <a:ln w="9525">
              <a:noFill/>
              <a:miter lim="800000"/>
              <a:headEnd/>
              <a:tailEnd/>
            </a:ln>
          </p:spPr>
          <p:txBody>
            <a:bodyPr wrap="none" lIns="0" tIns="0" rIns="0" bIns="0">
              <a:spAutoFit/>
            </a:bodyPr>
            <a:lstStyle/>
            <a:p>
              <a:r>
                <a:rPr lang="en-US" sz="1000">
                  <a:solidFill>
                    <a:srgbClr val="FF00FF"/>
                  </a:solidFill>
                  <a:latin typeface="Arial" charset="0"/>
                </a:rPr>
                <a:t>1</a:t>
              </a:r>
              <a:endParaRPr lang="en-US" sz="4000"/>
            </a:p>
          </p:txBody>
        </p:sp>
        <p:sp>
          <p:nvSpPr>
            <p:cNvPr id="48143" name="Rectangle 14"/>
            <p:cNvSpPr>
              <a:spLocks noChangeArrowheads="1"/>
            </p:cNvSpPr>
            <p:nvPr/>
          </p:nvSpPr>
          <p:spPr bwMode="auto">
            <a:xfrm>
              <a:off x="4608" y="1315"/>
              <a:ext cx="266" cy="96"/>
            </a:xfrm>
            <a:prstGeom prst="rect">
              <a:avLst/>
            </a:prstGeom>
            <a:noFill/>
            <a:ln w="9525">
              <a:noFill/>
              <a:miter lim="800000"/>
              <a:headEnd/>
              <a:tailEnd/>
            </a:ln>
          </p:spPr>
          <p:txBody>
            <a:bodyPr wrap="none" lIns="0" tIns="0" rIns="0" bIns="0">
              <a:spAutoFit/>
            </a:bodyPr>
            <a:lstStyle/>
            <a:p>
              <a:r>
                <a:rPr lang="en-US" sz="1000" b="0">
                  <a:solidFill>
                    <a:srgbClr val="0000FF"/>
                  </a:solidFill>
                  <a:latin typeface="Arial" charset="0"/>
                </a:rPr>
                <a:t>Market </a:t>
              </a:r>
              <a:endParaRPr lang="en-US" sz="4000" b="0"/>
            </a:p>
          </p:txBody>
        </p:sp>
        <p:sp>
          <p:nvSpPr>
            <p:cNvPr id="48144" name="Rectangle 15"/>
            <p:cNvSpPr>
              <a:spLocks noChangeArrowheads="1"/>
            </p:cNvSpPr>
            <p:nvPr/>
          </p:nvSpPr>
          <p:spPr bwMode="auto">
            <a:xfrm>
              <a:off x="4858" y="1315"/>
              <a:ext cx="44" cy="96"/>
            </a:xfrm>
            <a:prstGeom prst="rect">
              <a:avLst/>
            </a:prstGeom>
            <a:noFill/>
            <a:ln w="9525">
              <a:noFill/>
              <a:miter lim="800000"/>
              <a:headEnd/>
              <a:tailEnd/>
            </a:ln>
          </p:spPr>
          <p:txBody>
            <a:bodyPr wrap="none" lIns="0" tIns="0" rIns="0" bIns="0">
              <a:spAutoFit/>
            </a:bodyPr>
            <a:lstStyle/>
            <a:p>
              <a:r>
                <a:rPr lang="en-US" sz="1000">
                  <a:solidFill>
                    <a:srgbClr val="0000FF"/>
                  </a:solidFill>
                  <a:latin typeface="Arial" charset="0"/>
                </a:rPr>
                <a:t>2</a:t>
              </a:r>
              <a:endParaRPr lang="en-US" sz="4000"/>
            </a:p>
          </p:txBody>
        </p:sp>
        <p:sp>
          <p:nvSpPr>
            <p:cNvPr id="48145" name="Rectangle 16"/>
            <p:cNvSpPr>
              <a:spLocks noChangeArrowheads="1"/>
            </p:cNvSpPr>
            <p:nvPr/>
          </p:nvSpPr>
          <p:spPr bwMode="auto">
            <a:xfrm>
              <a:off x="4663" y="1755"/>
              <a:ext cx="183" cy="200"/>
            </a:xfrm>
            <a:prstGeom prst="rect">
              <a:avLst/>
            </a:prstGeom>
            <a:solidFill>
              <a:srgbClr val="FFFFFF"/>
            </a:solidFill>
            <a:ln w="9525">
              <a:noFill/>
              <a:miter lim="800000"/>
              <a:headEnd/>
              <a:tailEnd/>
            </a:ln>
          </p:spPr>
          <p:txBody>
            <a:bodyPr/>
            <a:lstStyle/>
            <a:p>
              <a:endParaRPr lang="en-US"/>
            </a:p>
          </p:txBody>
        </p:sp>
        <p:sp>
          <p:nvSpPr>
            <p:cNvPr id="48146" name="Rectangle 17"/>
            <p:cNvSpPr>
              <a:spLocks noChangeArrowheads="1"/>
            </p:cNvSpPr>
            <p:nvPr/>
          </p:nvSpPr>
          <p:spPr bwMode="auto">
            <a:xfrm>
              <a:off x="4663" y="1755"/>
              <a:ext cx="183" cy="200"/>
            </a:xfrm>
            <a:prstGeom prst="rect">
              <a:avLst/>
            </a:prstGeom>
            <a:noFill/>
            <a:ln w="3175" cap="rnd">
              <a:solidFill>
                <a:srgbClr val="000000"/>
              </a:solidFill>
              <a:round/>
              <a:headEnd/>
              <a:tailEnd/>
            </a:ln>
          </p:spPr>
          <p:txBody>
            <a:bodyPr/>
            <a:lstStyle/>
            <a:p>
              <a:endParaRPr lang="en-US"/>
            </a:p>
          </p:txBody>
        </p:sp>
        <p:sp>
          <p:nvSpPr>
            <p:cNvPr id="48147" name="Rectangle 18"/>
            <p:cNvSpPr>
              <a:spLocks noChangeArrowheads="1"/>
            </p:cNvSpPr>
            <p:nvPr/>
          </p:nvSpPr>
          <p:spPr bwMode="auto">
            <a:xfrm>
              <a:off x="4663" y="1432"/>
              <a:ext cx="184" cy="200"/>
            </a:xfrm>
            <a:prstGeom prst="rect">
              <a:avLst/>
            </a:prstGeom>
            <a:solidFill>
              <a:srgbClr val="FFFFFF"/>
            </a:solidFill>
            <a:ln w="9525">
              <a:noFill/>
              <a:miter lim="800000"/>
              <a:headEnd/>
              <a:tailEnd/>
            </a:ln>
          </p:spPr>
          <p:txBody>
            <a:bodyPr/>
            <a:lstStyle/>
            <a:p>
              <a:endParaRPr lang="en-US"/>
            </a:p>
          </p:txBody>
        </p:sp>
        <p:sp>
          <p:nvSpPr>
            <p:cNvPr id="48148" name="Rectangle 19"/>
            <p:cNvSpPr>
              <a:spLocks noChangeArrowheads="1"/>
            </p:cNvSpPr>
            <p:nvPr/>
          </p:nvSpPr>
          <p:spPr bwMode="auto">
            <a:xfrm>
              <a:off x="4663" y="1432"/>
              <a:ext cx="184" cy="200"/>
            </a:xfrm>
            <a:prstGeom prst="rect">
              <a:avLst/>
            </a:prstGeom>
            <a:noFill/>
            <a:ln w="3175" cap="rnd">
              <a:solidFill>
                <a:srgbClr val="000000"/>
              </a:solidFill>
              <a:round/>
              <a:headEnd/>
              <a:tailEnd/>
            </a:ln>
          </p:spPr>
          <p:txBody>
            <a:bodyPr/>
            <a:lstStyle/>
            <a:p>
              <a:endParaRPr lang="en-US"/>
            </a:p>
          </p:txBody>
        </p:sp>
        <p:sp>
          <p:nvSpPr>
            <p:cNvPr id="48149" name="Freeform 20"/>
            <p:cNvSpPr>
              <a:spLocks/>
            </p:cNvSpPr>
            <p:nvPr/>
          </p:nvSpPr>
          <p:spPr bwMode="auto">
            <a:xfrm>
              <a:off x="4372" y="1484"/>
              <a:ext cx="82" cy="82"/>
            </a:xfrm>
            <a:custGeom>
              <a:avLst/>
              <a:gdLst>
                <a:gd name="T0" fmla="*/ 0 w 273"/>
                <a:gd name="T1" fmla="*/ 0 h 273"/>
                <a:gd name="T2" fmla="*/ 0 w 273"/>
                <a:gd name="T3" fmla="*/ 0 h 273"/>
                <a:gd name="T4" fmla="*/ 0 w 273"/>
                <a:gd name="T5" fmla="*/ 0 h 273"/>
                <a:gd name="T6" fmla="*/ 0 w 273"/>
                <a:gd name="T7" fmla="*/ 0 h 273"/>
                <a:gd name="T8" fmla="*/ 0 w 273"/>
                <a:gd name="T9" fmla="*/ 0 h 273"/>
                <a:gd name="T10" fmla="*/ 0 w 273"/>
                <a:gd name="T11" fmla="*/ 0 h 273"/>
                <a:gd name="T12" fmla="*/ 0 60000 65536"/>
                <a:gd name="T13" fmla="*/ 0 60000 65536"/>
                <a:gd name="T14" fmla="*/ 0 60000 65536"/>
                <a:gd name="T15" fmla="*/ 0 60000 65536"/>
                <a:gd name="T16" fmla="*/ 0 60000 65536"/>
                <a:gd name="T17" fmla="*/ 0 60000 65536"/>
                <a:gd name="T18" fmla="*/ 0 w 273"/>
                <a:gd name="T19" fmla="*/ 0 h 273"/>
                <a:gd name="T20" fmla="*/ 273 w 273"/>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73" h="273">
                  <a:moveTo>
                    <a:pt x="0" y="137"/>
                  </a:moveTo>
                  <a:cubicBezTo>
                    <a:pt x="0" y="61"/>
                    <a:pt x="61" y="0"/>
                    <a:pt x="136" y="0"/>
                  </a:cubicBezTo>
                  <a:cubicBezTo>
                    <a:pt x="211" y="0"/>
                    <a:pt x="273" y="61"/>
                    <a:pt x="273" y="137"/>
                  </a:cubicBezTo>
                  <a:cubicBezTo>
                    <a:pt x="273" y="137"/>
                    <a:pt x="273" y="137"/>
                    <a:pt x="273" y="137"/>
                  </a:cubicBezTo>
                  <a:cubicBezTo>
                    <a:pt x="273" y="212"/>
                    <a:pt x="211" y="273"/>
                    <a:pt x="136" y="273"/>
                  </a:cubicBezTo>
                  <a:cubicBezTo>
                    <a:pt x="61" y="273"/>
                    <a:pt x="0" y="212"/>
                    <a:pt x="0" y="137"/>
                  </a:cubicBezTo>
                </a:path>
              </a:pathLst>
            </a:custGeom>
            <a:solidFill>
              <a:srgbClr val="FF00FF"/>
            </a:solidFill>
            <a:ln w="0">
              <a:solidFill>
                <a:srgbClr val="000000"/>
              </a:solidFill>
              <a:round/>
              <a:headEnd/>
              <a:tailEnd/>
            </a:ln>
          </p:spPr>
          <p:txBody>
            <a:bodyPr/>
            <a:lstStyle/>
            <a:p>
              <a:endParaRPr lang="en-US"/>
            </a:p>
          </p:txBody>
        </p:sp>
        <p:sp>
          <p:nvSpPr>
            <p:cNvPr id="48150" name="Freeform 21"/>
            <p:cNvSpPr>
              <a:spLocks/>
            </p:cNvSpPr>
            <p:nvPr/>
          </p:nvSpPr>
          <p:spPr bwMode="auto">
            <a:xfrm>
              <a:off x="4372" y="1484"/>
              <a:ext cx="82" cy="82"/>
            </a:xfrm>
            <a:custGeom>
              <a:avLst/>
              <a:gdLst>
                <a:gd name="T0" fmla="*/ 0 w 82"/>
                <a:gd name="T1" fmla="*/ 41 h 82"/>
                <a:gd name="T2" fmla="*/ 41 w 82"/>
                <a:gd name="T3" fmla="*/ 0 h 82"/>
                <a:gd name="T4" fmla="*/ 82 w 82"/>
                <a:gd name="T5" fmla="*/ 41 h 82"/>
                <a:gd name="T6" fmla="*/ 82 w 82"/>
                <a:gd name="T7" fmla="*/ 41 h 82"/>
                <a:gd name="T8" fmla="*/ 41 w 82"/>
                <a:gd name="T9" fmla="*/ 82 h 82"/>
                <a:gd name="T10" fmla="*/ 0 w 82"/>
                <a:gd name="T11" fmla="*/ 41 h 82"/>
                <a:gd name="T12" fmla="*/ 0 60000 65536"/>
                <a:gd name="T13" fmla="*/ 0 60000 65536"/>
                <a:gd name="T14" fmla="*/ 0 60000 65536"/>
                <a:gd name="T15" fmla="*/ 0 60000 65536"/>
                <a:gd name="T16" fmla="*/ 0 60000 65536"/>
                <a:gd name="T17" fmla="*/ 0 60000 65536"/>
                <a:gd name="T18" fmla="*/ 0 w 82"/>
                <a:gd name="T19" fmla="*/ 0 h 82"/>
                <a:gd name="T20" fmla="*/ 82 w 82"/>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82" h="82">
                  <a:moveTo>
                    <a:pt x="0" y="41"/>
                  </a:moveTo>
                  <a:cubicBezTo>
                    <a:pt x="0" y="18"/>
                    <a:pt x="19" y="0"/>
                    <a:pt x="41" y="0"/>
                  </a:cubicBezTo>
                  <a:cubicBezTo>
                    <a:pt x="64" y="0"/>
                    <a:pt x="82" y="18"/>
                    <a:pt x="82" y="41"/>
                  </a:cubicBezTo>
                  <a:cubicBezTo>
                    <a:pt x="82" y="41"/>
                    <a:pt x="82" y="41"/>
                    <a:pt x="82" y="41"/>
                  </a:cubicBezTo>
                  <a:cubicBezTo>
                    <a:pt x="82" y="64"/>
                    <a:pt x="64" y="82"/>
                    <a:pt x="41" y="82"/>
                  </a:cubicBezTo>
                  <a:cubicBezTo>
                    <a:pt x="19" y="82"/>
                    <a:pt x="0" y="64"/>
                    <a:pt x="0" y="41"/>
                  </a:cubicBezTo>
                </a:path>
              </a:pathLst>
            </a:custGeom>
            <a:noFill/>
            <a:ln w="3175" cap="rnd">
              <a:solidFill>
                <a:srgbClr val="000000"/>
              </a:solidFill>
              <a:round/>
              <a:headEnd/>
              <a:tailEnd/>
            </a:ln>
          </p:spPr>
          <p:txBody>
            <a:bodyPr/>
            <a:lstStyle/>
            <a:p>
              <a:endParaRPr lang="en-US"/>
            </a:p>
          </p:txBody>
        </p:sp>
        <p:sp>
          <p:nvSpPr>
            <p:cNvPr id="48151" name="Freeform 22"/>
            <p:cNvSpPr>
              <a:spLocks/>
            </p:cNvSpPr>
            <p:nvPr/>
          </p:nvSpPr>
          <p:spPr bwMode="auto">
            <a:xfrm>
              <a:off x="4372" y="1811"/>
              <a:ext cx="82" cy="82"/>
            </a:xfrm>
            <a:custGeom>
              <a:avLst/>
              <a:gdLst>
                <a:gd name="T0" fmla="*/ 0 w 273"/>
                <a:gd name="T1" fmla="*/ 0 h 273"/>
                <a:gd name="T2" fmla="*/ 0 w 273"/>
                <a:gd name="T3" fmla="*/ 0 h 273"/>
                <a:gd name="T4" fmla="*/ 0 w 273"/>
                <a:gd name="T5" fmla="*/ 0 h 273"/>
                <a:gd name="T6" fmla="*/ 0 w 273"/>
                <a:gd name="T7" fmla="*/ 0 h 273"/>
                <a:gd name="T8" fmla="*/ 0 w 273"/>
                <a:gd name="T9" fmla="*/ 0 h 273"/>
                <a:gd name="T10" fmla="*/ 0 w 273"/>
                <a:gd name="T11" fmla="*/ 0 h 273"/>
                <a:gd name="T12" fmla="*/ 0 60000 65536"/>
                <a:gd name="T13" fmla="*/ 0 60000 65536"/>
                <a:gd name="T14" fmla="*/ 0 60000 65536"/>
                <a:gd name="T15" fmla="*/ 0 60000 65536"/>
                <a:gd name="T16" fmla="*/ 0 60000 65536"/>
                <a:gd name="T17" fmla="*/ 0 60000 65536"/>
                <a:gd name="T18" fmla="*/ 0 w 273"/>
                <a:gd name="T19" fmla="*/ 0 h 273"/>
                <a:gd name="T20" fmla="*/ 273 w 273"/>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73" h="273">
                  <a:moveTo>
                    <a:pt x="0" y="137"/>
                  </a:moveTo>
                  <a:cubicBezTo>
                    <a:pt x="0" y="61"/>
                    <a:pt x="61" y="0"/>
                    <a:pt x="136" y="0"/>
                  </a:cubicBezTo>
                  <a:cubicBezTo>
                    <a:pt x="211" y="0"/>
                    <a:pt x="273" y="61"/>
                    <a:pt x="273" y="137"/>
                  </a:cubicBezTo>
                  <a:cubicBezTo>
                    <a:pt x="273" y="137"/>
                    <a:pt x="273" y="137"/>
                    <a:pt x="273" y="137"/>
                  </a:cubicBezTo>
                  <a:cubicBezTo>
                    <a:pt x="273" y="212"/>
                    <a:pt x="211" y="273"/>
                    <a:pt x="136" y="273"/>
                  </a:cubicBezTo>
                  <a:cubicBezTo>
                    <a:pt x="61" y="273"/>
                    <a:pt x="0" y="212"/>
                    <a:pt x="0" y="137"/>
                  </a:cubicBezTo>
                </a:path>
              </a:pathLst>
            </a:custGeom>
            <a:solidFill>
              <a:srgbClr val="FF00FF"/>
            </a:solidFill>
            <a:ln w="0">
              <a:solidFill>
                <a:srgbClr val="000000"/>
              </a:solidFill>
              <a:round/>
              <a:headEnd/>
              <a:tailEnd/>
            </a:ln>
          </p:spPr>
          <p:txBody>
            <a:bodyPr/>
            <a:lstStyle/>
            <a:p>
              <a:endParaRPr lang="en-US"/>
            </a:p>
          </p:txBody>
        </p:sp>
        <p:sp>
          <p:nvSpPr>
            <p:cNvPr id="48152" name="Freeform 23"/>
            <p:cNvSpPr>
              <a:spLocks/>
            </p:cNvSpPr>
            <p:nvPr/>
          </p:nvSpPr>
          <p:spPr bwMode="auto">
            <a:xfrm>
              <a:off x="4372" y="1811"/>
              <a:ext cx="82" cy="82"/>
            </a:xfrm>
            <a:custGeom>
              <a:avLst/>
              <a:gdLst>
                <a:gd name="T0" fmla="*/ 0 w 82"/>
                <a:gd name="T1" fmla="*/ 41 h 82"/>
                <a:gd name="T2" fmla="*/ 41 w 82"/>
                <a:gd name="T3" fmla="*/ 0 h 82"/>
                <a:gd name="T4" fmla="*/ 82 w 82"/>
                <a:gd name="T5" fmla="*/ 41 h 82"/>
                <a:gd name="T6" fmla="*/ 82 w 82"/>
                <a:gd name="T7" fmla="*/ 41 h 82"/>
                <a:gd name="T8" fmla="*/ 41 w 82"/>
                <a:gd name="T9" fmla="*/ 82 h 82"/>
                <a:gd name="T10" fmla="*/ 0 w 82"/>
                <a:gd name="T11" fmla="*/ 41 h 82"/>
                <a:gd name="T12" fmla="*/ 0 60000 65536"/>
                <a:gd name="T13" fmla="*/ 0 60000 65536"/>
                <a:gd name="T14" fmla="*/ 0 60000 65536"/>
                <a:gd name="T15" fmla="*/ 0 60000 65536"/>
                <a:gd name="T16" fmla="*/ 0 60000 65536"/>
                <a:gd name="T17" fmla="*/ 0 60000 65536"/>
                <a:gd name="T18" fmla="*/ 0 w 82"/>
                <a:gd name="T19" fmla="*/ 0 h 82"/>
                <a:gd name="T20" fmla="*/ 82 w 82"/>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82" h="82">
                  <a:moveTo>
                    <a:pt x="0" y="41"/>
                  </a:moveTo>
                  <a:cubicBezTo>
                    <a:pt x="0" y="19"/>
                    <a:pt x="19" y="0"/>
                    <a:pt x="41" y="0"/>
                  </a:cubicBezTo>
                  <a:cubicBezTo>
                    <a:pt x="64" y="0"/>
                    <a:pt x="82" y="19"/>
                    <a:pt x="82" y="41"/>
                  </a:cubicBezTo>
                  <a:cubicBezTo>
                    <a:pt x="82" y="41"/>
                    <a:pt x="82" y="41"/>
                    <a:pt x="82" y="41"/>
                  </a:cubicBezTo>
                  <a:cubicBezTo>
                    <a:pt x="82" y="64"/>
                    <a:pt x="64" y="82"/>
                    <a:pt x="41" y="82"/>
                  </a:cubicBezTo>
                  <a:cubicBezTo>
                    <a:pt x="19" y="82"/>
                    <a:pt x="0" y="64"/>
                    <a:pt x="0" y="41"/>
                  </a:cubicBezTo>
                </a:path>
              </a:pathLst>
            </a:custGeom>
            <a:noFill/>
            <a:ln w="3175" cap="rnd">
              <a:solidFill>
                <a:srgbClr val="000000"/>
              </a:solidFill>
              <a:round/>
              <a:headEnd/>
              <a:tailEnd/>
            </a:ln>
          </p:spPr>
          <p:txBody>
            <a:bodyPr/>
            <a:lstStyle/>
            <a:p>
              <a:endParaRPr lang="en-US"/>
            </a:p>
          </p:txBody>
        </p:sp>
        <p:sp>
          <p:nvSpPr>
            <p:cNvPr id="48153" name="Freeform 24"/>
            <p:cNvSpPr>
              <a:spLocks/>
            </p:cNvSpPr>
            <p:nvPr/>
          </p:nvSpPr>
          <p:spPr bwMode="auto">
            <a:xfrm>
              <a:off x="4712" y="1484"/>
              <a:ext cx="86" cy="87"/>
            </a:xfrm>
            <a:custGeom>
              <a:avLst/>
              <a:gdLst>
                <a:gd name="T0" fmla="*/ 0 w 287"/>
                <a:gd name="T1" fmla="*/ 0 h 288"/>
                <a:gd name="T2" fmla="*/ 0 w 287"/>
                <a:gd name="T3" fmla="*/ 0 h 288"/>
                <a:gd name="T4" fmla="*/ 0 w 287"/>
                <a:gd name="T5" fmla="*/ 0 h 288"/>
                <a:gd name="T6" fmla="*/ 0 w 287"/>
                <a:gd name="T7" fmla="*/ 0 h 288"/>
                <a:gd name="T8" fmla="*/ 0 w 287"/>
                <a:gd name="T9" fmla="*/ 0 h 288"/>
                <a:gd name="T10" fmla="*/ 0 w 287"/>
                <a:gd name="T11" fmla="*/ 0 h 288"/>
                <a:gd name="T12" fmla="*/ 0 60000 65536"/>
                <a:gd name="T13" fmla="*/ 0 60000 65536"/>
                <a:gd name="T14" fmla="*/ 0 60000 65536"/>
                <a:gd name="T15" fmla="*/ 0 60000 65536"/>
                <a:gd name="T16" fmla="*/ 0 60000 65536"/>
                <a:gd name="T17" fmla="*/ 0 60000 65536"/>
                <a:gd name="T18" fmla="*/ 0 w 287"/>
                <a:gd name="T19" fmla="*/ 0 h 288"/>
                <a:gd name="T20" fmla="*/ 287 w 287"/>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287" h="288">
                  <a:moveTo>
                    <a:pt x="0" y="144"/>
                  </a:moveTo>
                  <a:cubicBezTo>
                    <a:pt x="0" y="65"/>
                    <a:pt x="64" y="0"/>
                    <a:pt x="144" y="0"/>
                  </a:cubicBezTo>
                  <a:cubicBezTo>
                    <a:pt x="223" y="0"/>
                    <a:pt x="287" y="65"/>
                    <a:pt x="287" y="144"/>
                  </a:cubicBezTo>
                  <a:cubicBezTo>
                    <a:pt x="287" y="144"/>
                    <a:pt x="287" y="144"/>
                    <a:pt x="287" y="144"/>
                  </a:cubicBezTo>
                  <a:cubicBezTo>
                    <a:pt x="287" y="224"/>
                    <a:pt x="223" y="288"/>
                    <a:pt x="144" y="288"/>
                  </a:cubicBezTo>
                  <a:cubicBezTo>
                    <a:pt x="64" y="288"/>
                    <a:pt x="0" y="224"/>
                    <a:pt x="0" y="144"/>
                  </a:cubicBezTo>
                </a:path>
              </a:pathLst>
            </a:custGeom>
            <a:solidFill>
              <a:srgbClr val="0000FF"/>
            </a:solidFill>
            <a:ln w="0">
              <a:solidFill>
                <a:srgbClr val="000000"/>
              </a:solidFill>
              <a:round/>
              <a:headEnd/>
              <a:tailEnd/>
            </a:ln>
          </p:spPr>
          <p:txBody>
            <a:bodyPr/>
            <a:lstStyle/>
            <a:p>
              <a:endParaRPr lang="en-US"/>
            </a:p>
          </p:txBody>
        </p:sp>
        <p:sp>
          <p:nvSpPr>
            <p:cNvPr id="48154" name="Freeform 25"/>
            <p:cNvSpPr>
              <a:spLocks/>
            </p:cNvSpPr>
            <p:nvPr/>
          </p:nvSpPr>
          <p:spPr bwMode="auto">
            <a:xfrm>
              <a:off x="4712" y="1484"/>
              <a:ext cx="86" cy="87"/>
            </a:xfrm>
            <a:custGeom>
              <a:avLst/>
              <a:gdLst>
                <a:gd name="T0" fmla="*/ 0 w 86"/>
                <a:gd name="T1" fmla="*/ 43 h 87"/>
                <a:gd name="T2" fmla="*/ 43 w 86"/>
                <a:gd name="T3" fmla="*/ 0 h 87"/>
                <a:gd name="T4" fmla="*/ 86 w 86"/>
                <a:gd name="T5" fmla="*/ 43 h 87"/>
                <a:gd name="T6" fmla="*/ 86 w 86"/>
                <a:gd name="T7" fmla="*/ 43 h 87"/>
                <a:gd name="T8" fmla="*/ 43 w 86"/>
                <a:gd name="T9" fmla="*/ 87 h 87"/>
                <a:gd name="T10" fmla="*/ 0 w 86"/>
                <a:gd name="T11" fmla="*/ 43 h 87"/>
                <a:gd name="T12" fmla="*/ 0 60000 65536"/>
                <a:gd name="T13" fmla="*/ 0 60000 65536"/>
                <a:gd name="T14" fmla="*/ 0 60000 65536"/>
                <a:gd name="T15" fmla="*/ 0 60000 65536"/>
                <a:gd name="T16" fmla="*/ 0 60000 65536"/>
                <a:gd name="T17" fmla="*/ 0 60000 65536"/>
                <a:gd name="T18" fmla="*/ 0 w 86"/>
                <a:gd name="T19" fmla="*/ 0 h 87"/>
                <a:gd name="T20" fmla="*/ 86 w 86"/>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6" h="87">
                  <a:moveTo>
                    <a:pt x="0" y="43"/>
                  </a:moveTo>
                  <a:cubicBezTo>
                    <a:pt x="0" y="20"/>
                    <a:pt x="19" y="0"/>
                    <a:pt x="43" y="0"/>
                  </a:cubicBezTo>
                  <a:cubicBezTo>
                    <a:pt x="67" y="0"/>
                    <a:pt x="86" y="20"/>
                    <a:pt x="86" y="43"/>
                  </a:cubicBezTo>
                  <a:cubicBezTo>
                    <a:pt x="86" y="43"/>
                    <a:pt x="86" y="43"/>
                    <a:pt x="86" y="43"/>
                  </a:cubicBezTo>
                  <a:cubicBezTo>
                    <a:pt x="86" y="68"/>
                    <a:pt x="67" y="87"/>
                    <a:pt x="43" y="87"/>
                  </a:cubicBezTo>
                  <a:cubicBezTo>
                    <a:pt x="19" y="87"/>
                    <a:pt x="0" y="68"/>
                    <a:pt x="0" y="43"/>
                  </a:cubicBezTo>
                </a:path>
              </a:pathLst>
            </a:custGeom>
            <a:noFill/>
            <a:ln w="3175" cap="rnd">
              <a:solidFill>
                <a:srgbClr val="000000"/>
              </a:solidFill>
              <a:round/>
              <a:headEnd/>
              <a:tailEnd/>
            </a:ln>
          </p:spPr>
          <p:txBody>
            <a:bodyPr/>
            <a:lstStyle/>
            <a:p>
              <a:endParaRPr lang="en-US"/>
            </a:p>
          </p:txBody>
        </p:sp>
        <p:sp>
          <p:nvSpPr>
            <p:cNvPr id="48155" name="Freeform 26"/>
            <p:cNvSpPr>
              <a:spLocks/>
            </p:cNvSpPr>
            <p:nvPr/>
          </p:nvSpPr>
          <p:spPr bwMode="auto">
            <a:xfrm>
              <a:off x="4712" y="1816"/>
              <a:ext cx="86" cy="87"/>
            </a:xfrm>
            <a:custGeom>
              <a:avLst/>
              <a:gdLst>
                <a:gd name="T0" fmla="*/ 0 w 287"/>
                <a:gd name="T1" fmla="*/ 0 h 288"/>
                <a:gd name="T2" fmla="*/ 0 w 287"/>
                <a:gd name="T3" fmla="*/ 0 h 288"/>
                <a:gd name="T4" fmla="*/ 0 w 287"/>
                <a:gd name="T5" fmla="*/ 0 h 288"/>
                <a:gd name="T6" fmla="*/ 0 w 287"/>
                <a:gd name="T7" fmla="*/ 0 h 288"/>
                <a:gd name="T8" fmla="*/ 0 w 287"/>
                <a:gd name="T9" fmla="*/ 0 h 288"/>
                <a:gd name="T10" fmla="*/ 0 w 287"/>
                <a:gd name="T11" fmla="*/ 0 h 288"/>
                <a:gd name="T12" fmla="*/ 0 60000 65536"/>
                <a:gd name="T13" fmla="*/ 0 60000 65536"/>
                <a:gd name="T14" fmla="*/ 0 60000 65536"/>
                <a:gd name="T15" fmla="*/ 0 60000 65536"/>
                <a:gd name="T16" fmla="*/ 0 60000 65536"/>
                <a:gd name="T17" fmla="*/ 0 60000 65536"/>
                <a:gd name="T18" fmla="*/ 0 w 287"/>
                <a:gd name="T19" fmla="*/ 0 h 288"/>
                <a:gd name="T20" fmla="*/ 287 w 287"/>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287" h="288">
                  <a:moveTo>
                    <a:pt x="0" y="144"/>
                  </a:moveTo>
                  <a:cubicBezTo>
                    <a:pt x="0" y="65"/>
                    <a:pt x="64" y="0"/>
                    <a:pt x="144" y="0"/>
                  </a:cubicBezTo>
                  <a:cubicBezTo>
                    <a:pt x="223" y="0"/>
                    <a:pt x="287" y="65"/>
                    <a:pt x="287" y="144"/>
                  </a:cubicBezTo>
                  <a:cubicBezTo>
                    <a:pt x="287" y="144"/>
                    <a:pt x="287" y="144"/>
                    <a:pt x="287" y="144"/>
                  </a:cubicBezTo>
                  <a:cubicBezTo>
                    <a:pt x="287" y="224"/>
                    <a:pt x="223" y="288"/>
                    <a:pt x="144" y="288"/>
                  </a:cubicBezTo>
                  <a:cubicBezTo>
                    <a:pt x="64" y="288"/>
                    <a:pt x="0" y="224"/>
                    <a:pt x="0" y="144"/>
                  </a:cubicBezTo>
                </a:path>
              </a:pathLst>
            </a:custGeom>
            <a:solidFill>
              <a:srgbClr val="0000FF"/>
            </a:solidFill>
            <a:ln w="0">
              <a:solidFill>
                <a:srgbClr val="000000"/>
              </a:solidFill>
              <a:round/>
              <a:headEnd/>
              <a:tailEnd/>
            </a:ln>
          </p:spPr>
          <p:txBody>
            <a:bodyPr/>
            <a:lstStyle/>
            <a:p>
              <a:endParaRPr lang="en-US"/>
            </a:p>
          </p:txBody>
        </p:sp>
        <p:sp>
          <p:nvSpPr>
            <p:cNvPr id="48156" name="Freeform 27"/>
            <p:cNvSpPr>
              <a:spLocks/>
            </p:cNvSpPr>
            <p:nvPr/>
          </p:nvSpPr>
          <p:spPr bwMode="auto">
            <a:xfrm>
              <a:off x="4712" y="1816"/>
              <a:ext cx="86" cy="87"/>
            </a:xfrm>
            <a:custGeom>
              <a:avLst/>
              <a:gdLst>
                <a:gd name="T0" fmla="*/ 0 w 86"/>
                <a:gd name="T1" fmla="*/ 43 h 87"/>
                <a:gd name="T2" fmla="*/ 43 w 86"/>
                <a:gd name="T3" fmla="*/ 0 h 87"/>
                <a:gd name="T4" fmla="*/ 86 w 86"/>
                <a:gd name="T5" fmla="*/ 43 h 87"/>
                <a:gd name="T6" fmla="*/ 86 w 86"/>
                <a:gd name="T7" fmla="*/ 43 h 87"/>
                <a:gd name="T8" fmla="*/ 43 w 86"/>
                <a:gd name="T9" fmla="*/ 87 h 87"/>
                <a:gd name="T10" fmla="*/ 0 w 86"/>
                <a:gd name="T11" fmla="*/ 43 h 87"/>
                <a:gd name="T12" fmla="*/ 0 60000 65536"/>
                <a:gd name="T13" fmla="*/ 0 60000 65536"/>
                <a:gd name="T14" fmla="*/ 0 60000 65536"/>
                <a:gd name="T15" fmla="*/ 0 60000 65536"/>
                <a:gd name="T16" fmla="*/ 0 60000 65536"/>
                <a:gd name="T17" fmla="*/ 0 60000 65536"/>
                <a:gd name="T18" fmla="*/ 0 w 86"/>
                <a:gd name="T19" fmla="*/ 0 h 87"/>
                <a:gd name="T20" fmla="*/ 86 w 86"/>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6" h="87">
                  <a:moveTo>
                    <a:pt x="0" y="43"/>
                  </a:moveTo>
                  <a:cubicBezTo>
                    <a:pt x="0" y="20"/>
                    <a:pt x="19" y="0"/>
                    <a:pt x="43" y="0"/>
                  </a:cubicBezTo>
                  <a:cubicBezTo>
                    <a:pt x="67" y="0"/>
                    <a:pt x="86" y="20"/>
                    <a:pt x="86" y="43"/>
                  </a:cubicBezTo>
                  <a:cubicBezTo>
                    <a:pt x="86" y="43"/>
                    <a:pt x="86" y="43"/>
                    <a:pt x="86" y="43"/>
                  </a:cubicBezTo>
                  <a:cubicBezTo>
                    <a:pt x="86" y="67"/>
                    <a:pt x="67" y="87"/>
                    <a:pt x="43" y="87"/>
                  </a:cubicBezTo>
                  <a:cubicBezTo>
                    <a:pt x="19" y="87"/>
                    <a:pt x="0" y="67"/>
                    <a:pt x="0" y="43"/>
                  </a:cubicBezTo>
                </a:path>
              </a:pathLst>
            </a:custGeom>
            <a:noFill/>
            <a:ln w="3175" cap="rnd">
              <a:solidFill>
                <a:srgbClr val="000000"/>
              </a:solidFill>
              <a:round/>
              <a:headEnd/>
              <a:tailEnd/>
            </a:ln>
          </p:spPr>
          <p:txBody>
            <a:bodyPr/>
            <a:lstStyle/>
            <a:p>
              <a:endParaRPr lang="en-US"/>
            </a:p>
          </p:txBody>
        </p:sp>
        <p:sp>
          <p:nvSpPr>
            <p:cNvPr id="48157" name="Rectangle 28"/>
            <p:cNvSpPr>
              <a:spLocks noChangeArrowheads="1"/>
            </p:cNvSpPr>
            <p:nvPr/>
          </p:nvSpPr>
          <p:spPr bwMode="auto">
            <a:xfrm>
              <a:off x="4321" y="1755"/>
              <a:ext cx="183" cy="200"/>
            </a:xfrm>
            <a:prstGeom prst="rect">
              <a:avLst/>
            </a:prstGeom>
            <a:solidFill>
              <a:srgbClr val="FFFFFF"/>
            </a:solidFill>
            <a:ln w="9525">
              <a:noFill/>
              <a:miter lim="800000"/>
              <a:headEnd/>
              <a:tailEnd/>
            </a:ln>
          </p:spPr>
          <p:txBody>
            <a:bodyPr/>
            <a:lstStyle/>
            <a:p>
              <a:endParaRPr lang="en-US"/>
            </a:p>
          </p:txBody>
        </p:sp>
        <p:sp>
          <p:nvSpPr>
            <p:cNvPr id="48158" name="Rectangle 29"/>
            <p:cNvSpPr>
              <a:spLocks noChangeArrowheads="1"/>
            </p:cNvSpPr>
            <p:nvPr/>
          </p:nvSpPr>
          <p:spPr bwMode="auto">
            <a:xfrm>
              <a:off x="4321" y="1755"/>
              <a:ext cx="183" cy="200"/>
            </a:xfrm>
            <a:prstGeom prst="rect">
              <a:avLst/>
            </a:prstGeom>
            <a:noFill/>
            <a:ln w="3175" cap="rnd">
              <a:solidFill>
                <a:srgbClr val="000000"/>
              </a:solidFill>
              <a:round/>
              <a:headEnd/>
              <a:tailEnd/>
            </a:ln>
          </p:spPr>
          <p:txBody>
            <a:bodyPr/>
            <a:lstStyle/>
            <a:p>
              <a:endParaRPr lang="en-US"/>
            </a:p>
          </p:txBody>
        </p:sp>
        <p:sp>
          <p:nvSpPr>
            <p:cNvPr id="48159" name="Freeform 30"/>
            <p:cNvSpPr>
              <a:spLocks/>
            </p:cNvSpPr>
            <p:nvPr/>
          </p:nvSpPr>
          <p:spPr bwMode="auto">
            <a:xfrm>
              <a:off x="4372" y="1819"/>
              <a:ext cx="82" cy="83"/>
            </a:xfrm>
            <a:custGeom>
              <a:avLst/>
              <a:gdLst>
                <a:gd name="T0" fmla="*/ 0 w 273"/>
                <a:gd name="T1" fmla="*/ 0 h 274"/>
                <a:gd name="T2" fmla="*/ 0 w 273"/>
                <a:gd name="T3" fmla="*/ 0 h 274"/>
                <a:gd name="T4" fmla="*/ 0 w 273"/>
                <a:gd name="T5" fmla="*/ 0 h 274"/>
                <a:gd name="T6" fmla="*/ 0 w 273"/>
                <a:gd name="T7" fmla="*/ 0 h 274"/>
                <a:gd name="T8" fmla="*/ 0 w 273"/>
                <a:gd name="T9" fmla="*/ 0 h 274"/>
                <a:gd name="T10" fmla="*/ 0 w 273"/>
                <a:gd name="T11" fmla="*/ 0 h 274"/>
                <a:gd name="T12" fmla="*/ 0 60000 65536"/>
                <a:gd name="T13" fmla="*/ 0 60000 65536"/>
                <a:gd name="T14" fmla="*/ 0 60000 65536"/>
                <a:gd name="T15" fmla="*/ 0 60000 65536"/>
                <a:gd name="T16" fmla="*/ 0 60000 65536"/>
                <a:gd name="T17" fmla="*/ 0 60000 65536"/>
                <a:gd name="T18" fmla="*/ 0 w 273"/>
                <a:gd name="T19" fmla="*/ 0 h 274"/>
                <a:gd name="T20" fmla="*/ 273 w 273"/>
                <a:gd name="T21" fmla="*/ 274 h 274"/>
              </a:gdLst>
              <a:ahLst/>
              <a:cxnLst>
                <a:cxn ang="T12">
                  <a:pos x="T0" y="T1"/>
                </a:cxn>
                <a:cxn ang="T13">
                  <a:pos x="T2" y="T3"/>
                </a:cxn>
                <a:cxn ang="T14">
                  <a:pos x="T4" y="T5"/>
                </a:cxn>
                <a:cxn ang="T15">
                  <a:pos x="T6" y="T7"/>
                </a:cxn>
                <a:cxn ang="T16">
                  <a:pos x="T8" y="T9"/>
                </a:cxn>
                <a:cxn ang="T17">
                  <a:pos x="T10" y="T11"/>
                </a:cxn>
              </a:cxnLst>
              <a:rect l="T18" t="T19" r="T20" b="T21"/>
              <a:pathLst>
                <a:path w="273" h="274">
                  <a:moveTo>
                    <a:pt x="0" y="137"/>
                  </a:moveTo>
                  <a:cubicBezTo>
                    <a:pt x="0" y="62"/>
                    <a:pt x="61" y="0"/>
                    <a:pt x="137" y="0"/>
                  </a:cubicBezTo>
                  <a:cubicBezTo>
                    <a:pt x="212" y="0"/>
                    <a:pt x="273" y="62"/>
                    <a:pt x="273" y="137"/>
                  </a:cubicBezTo>
                  <a:cubicBezTo>
                    <a:pt x="273" y="137"/>
                    <a:pt x="273" y="137"/>
                    <a:pt x="273" y="137"/>
                  </a:cubicBezTo>
                  <a:cubicBezTo>
                    <a:pt x="273" y="212"/>
                    <a:pt x="212" y="274"/>
                    <a:pt x="137" y="274"/>
                  </a:cubicBezTo>
                  <a:cubicBezTo>
                    <a:pt x="61" y="274"/>
                    <a:pt x="0" y="212"/>
                    <a:pt x="0" y="137"/>
                  </a:cubicBezTo>
                </a:path>
              </a:pathLst>
            </a:custGeom>
            <a:solidFill>
              <a:srgbClr val="FF00FF"/>
            </a:solidFill>
            <a:ln w="0">
              <a:solidFill>
                <a:srgbClr val="000000"/>
              </a:solidFill>
              <a:round/>
              <a:headEnd/>
              <a:tailEnd/>
            </a:ln>
          </p:spPr>
          <p:txBody>
            <a:bodyPr/>
            <a:lstStyle/>
            <a:p>
              <a:endParaRPr lang="en-US"/>
            </a:p>
          </p:txBody>
        </p:sp>
        <p:sp>
          <p:nvSpPr>
            <p:cNvPr id="48160" name="Freeform 31"/>
            <p:cNvSpPr>
              <a:spLocks/>
            </p:cNvSpPr>
            <p:nvPr/>
          </p:nvSpPr>
          <p:spPr bwMode="auto">
            <a:xfrm>
              <a:off x="4372" y="1819"/>
              <a:ext cx="82" cy="83"/>
            </a:xfrm>
            <a:custGeom>
              <a:avLst/>
              <a:gdLst>
                <a:gd name="T0" fmla="*/ 0 w 82"/>
                <a:gd name="T1" fmla="*/ 42 h 83"/>
                <a:gd name="T2" fmla="*/ 41 w 82"/>
                <a:gd name="T3" fmla="*/ 0 h 83"/>
                <a:gd name="T4" fmla="*/ 82 w 82"/>
                <a:gd name="T5" fmla="*/ 42 h 83"/>
                <a:gd name="T6" fmla="*/ 82 w 82"/>
                <a:gd name="T7" fmla="*/ 42 h 83"/>
                <a:gd name="T8" fmla="*/ 41 w 82"/>
                <a:gd name="T9" fmla="*/ 83 h 83"/>
                <a:gd name="T10" fmla="*/ 0 w 82"/>
                <a:gd name="T11" fmla="*/ 42 h 83"/>
                <a:gd name="T12" fmla="*/ 0 60000 65536"/>
                <a:gd name="T13" fmla="*/ 0 60000 65536"/>
                <a:gd name="T14" fmla="*/ 0 60000 65536"/>
                <a:gd name="T15" fmla="*/ 0 60000 65536"/>
                <a:gd name="T16" fmla="*/ 0 60000 65536"/>
                <a:gd name="T17" fmla="*/ 0 60000 65536"/>
                <a:gd name="T18" fmla="*/ 0 w 82"/>
                <a:gd name="T19" fmla="*/ 0 h 83"/>
                <a:gd name="T20" fmla="*/ 82 w 82"/>
                <a:gd name="T21" fmla="*/ 83 h 83"/>
              </a:gdLst>
              <a:ahLst/>
              <a:cxnLst>
                <a:cxn ang="T12">
                  <a:pos x="T0" y="T1"/>
                </a:cxn>
                <a:cxn ang="T13">
                  <a:pos x="T2" y="T3"/>
                </a:cxn>
                <a:cxn ang="T14">
                  <a:pos x="T4" y="T5"/>
                </a:cxn>
                <a:cxn ang="T15">
                  <a:pos x="T6" y="T7"/>
                </a:cxn>
                <a:cxn ang="T16">
                  <a:pos x="T8" y="T9"/>
                </a:cxn>
                <a:cxn ang="T17">
                  <a:pos x="T10" y="T11"/>
                </a:cxn>
              </a:cxnLst>
              <a:rect l="T18" t="T19" r="T20" b="T21"/>
              <a:pathLst>
                <a:path w="82" h="83">
                  <a:moveTo>
                    <a:pt x="0" y="42"/>
                  </a:moveTo>
                  <a:cubicBezTo>
                    <a:pt x="0" y="19"/>
                    <a:pt x="19" y="0"/>
                    <a:pt x="41" y="0"/>
                  </a:cubicBezTo>
                  <a:cubicBezTo>
                    <a:pt x="64" y="0"/>
                    <a:pt x="82" y="19"/>
                    <a:pt x="82" y="42"/>
                  </a:cubicBezTo>
                  <a:cubicBezTo>
                    <a:pt x="82" y="42"/>
                    <a:pt x="82" y="42"/>
                    <a:pt x="82" y="42"/>
                  </a:cubicBezTo>
                  <a:cubicBezTo>
                    <a:pt x="82" y="64"/>
                    <a:pt x="64" y="83"/>
                    <a:pt x="41" y="83"/>
                  </a:cubicBezTo>
                  <a:cubicBezTo>
                    <a:pt x="19" y="83"/>
                    <a:pt x="0" y="64"/>
                    <a:pt x="0" y="42"/>
                  </a:cubicBezTo>
                </a:path>
              </a:pathLst>
            </a:custGeom>
            <a:noFill/>
            <a:ln w="3175" cap="rnd">
              <a:solidFill>
                <a:srgbClr val="000000"/>
              </a:solidFill>
              <a:round/>
              <a:headEnd/>
              <a:tailEnd/>
            </a:ln>
          </p:spPr>
          <p:txBody>
            <a:bodyPr/>
            <a:lstStyle/>
            <a:p>
              <a:endParaRPr lang="en-US"/>
            </a:p>
          </p:txBody>
        </p:sp>
      </p:grpSp>
    </p:spTree>
    <p:custDataLst>
      <p:tags r:id="rId1"/>
    </p:custData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2"/>
          <p:cNvSpPr>
            <a:spLocks noGrp="1" noChangeArrowheads="1"/>
          </p:cNvSpPr>
          <p:nvPr>
            <p:ph type="title"/>
          </p:nvPr>
        </p:nvSpPr>
        <p:spPr/>
        <p:txBody>
          <a:bodyPr/>
          <a:lstStyle/>
          <a:p>
            <a:r>
              <a:rPr lang="en-US" smtClean="0"/>
              <a:t>Global Networks with Demand and Currency Exchange Risks:</a:t>
            </a:r>
            <a:br>
              <a:rPr lang="en-US" smtClean="0"/>
            </a:br>
            <a:r>
              <a:rPr lang="en-US" smtClean="0"/>
              <a:t>	Natural Hedge &amp; Financial Hedge (Futures)</a:t>
            </a:r>
          </a:p>
        </p:txBody>
      </p:sp>
      <p:sp>
        <p:nvSpPr>
          <p:cNvPr id="49155" name="Rectangle 2"/>
          <p:cNvSpPr>
            <a:spLocks noGrp="1" noChangeArrowheads="1"/>
          </p:cNvSpPr>
          <p:nvPr>
            <p:ph idx="1"/>
          </p:nvPr>
        </p:nvSpPr>
        <p:spPr>
          <a:xfrm>
            <a:off x="455613" y="1114425"/>
            <a:ext cx="8447087" cy="5419725"/>
          </a:xfrm>
        </p:spPr>
        <p:txBody>
          <a:bodyPr/>
          <a:lstStyle/>
          <a:p>
            <a:pPr marL="381000" indent="-381000"/>
            <a:r>
              <a:rPr lang="en-US" sz="1800" smtClean="0"/>
              <a:t>Suppose produce and sell in each country</a:t>
            </a:r>
          </a:p>
          <a:p>
            <a:pPr marL="381000" indent="-381000"/>
            <a:endParaRPr lang="en-US" sz="1800" smtClean="0"/>
          </a:p>
          <a:p>
            <a:pPr marL="381000" indent="-381000"/>
            <a:endParaRPr lang="en-US" sz="1800" smtClean="0"/>
          </a:p>
          <a:p>
            <a:pPr marL="381000" indent="-381000"/>
            <a:endParaRPr lang="en-US" sz="1800" smtClean="0"/>
          </a:p>
          <a:p>
            <a:pPr marL="381000" indent="-381000"/>
            <a:r>
              <a:rPr lang="en-US" sz="1800" smtClean="0"/>
              <a:t>Also use financial hedging: Use futures to guarantee value in $</a:t>
            </a:r>
          </a:p>
          <a:p>
            <a:pPr marL="800100" lvl="1" indent="-342900"/>
            <a:r>
              <a:rPr lang="en-US" sz="1600" smtClean="0"/>
              <a:t>Sell </a:t>
            </a:r>
            <a:r>
              <a:rPr lang="en-US" sz="1700" smtClean="0">
                <a:cs typeface="Times New Roman" pitchFamily="18" charset="0"/>
              </a:rPr>
              <a:t>€</a:t>
            </a:r>
            <a:r>
              <a:rPr lang="en-US" sz="1600" smtClean="0"/>
              <a:t>500M in future for $1.50 (expectation)</a:t>
            </a:r>
          </a:p>
          <a:p>
            <a:pPr marL="800100" lvl="1" indent="-342900"/>
            <a:r>
              <a:rPr lang="en-US" sz="1700" smtClean="0"/>
              <a:t>$750M=(50k sales)(</a:t>
            </a:r>
            <a:r>
              <a:rPr lang="en-US" sz="1700" smtClean="0">
                <a:cs typeface="Times New Roman" pitchFamily="18" charset="0"/>
              </a:rPr>
              <a:t>€</a:t>
            </a:r>
            <a:r>
              <a:rPr lang="en-US" sz="1700" smtClean="0"/>
              <a:t> 10k margin)($1.5/ </a:t>
            </a:r>
            <a:r>
              <a:rPr lang="en-US" sz="1700" smtClean="0">
                <a:cs typeface="Times New Roman" pitchFamily="18" charset="0"/>
              </a:rPr>
              <a:t>€</a:t>
            </a:r>
            <a:r>
              <a:rPr lang="en-US" sz="1700" smtClean="0"/>
              <a:t> )</a:t>
            </a:r>
          </a:p>
          <a:p>
            <a:pPr marL="381000" indent="-381000"/>
            <a:endParaRPr lang="en-US" sz="1800" smtClean="0"/>
          </a:p>
          <a:p>
            <a:pPr marL="381000" indent="-381000"/>
            <a:endParaRPr lang="en-US" sz="1800" smtClean="0"/>
          </a:p>
          <a:p>
            <a:pPr marL="381000" indent="-381000"/>
            <a:r>
              <a:rPr lang="en-US" sz="1800" smtClean="0"/>
              <a:t>Return in each state:	US	Europe	Financial Hedge	Net </a:t>
            </a:r>
            <a:r>
              <a:rPr lang="en-US" sz="1900" smtClean="0">
                <a:cs typeface="Times New Roman" pitchFamily="18" charset="0"/>
              </a:rPr>
              <a:t>€</a:t>
            </a:r>
            <a:r>
              <a:rPr lang="en-US" sz="1800" smtClean="0"/>
              <a:t> 	Total</a:t>
            </a:r>
          </a:p>
          <a:p>
            <a:pPr marL="800100" lvl="1" indent="-342900">
              <a:buFontTx/>
              <a:buAutoNum type="arabicPeriod"/>
            </a:pPr>
            <a:r>
              <a:rPr lang="en-US" sz="1700" smtClean="0"/>
              <a:t>High US demand:	$1,000M	500</a:t>
            </a:r>
            <a:r>
              <a:rPr lang="en-US" sz="1700" smtClean="0">
                <a:cs typeface="Times New Roman" pitchFamily="18" charset="0"/>
              </a:rPr>
              <a:t>€	$750M - 500€	-	$1,750M</a:t>
            </a:r>
          </a:p>
          <a:p>
            <a:pPr marL="800100" lvl="1" indent="-342900">
              <a:buFontTx/>
              <a:buAutoNum type="arabicPeriod"/>
            </a:pPr>
            <a:r>
              <a:rPr lang="en-US" sz="1700" smtClean="0"/>
              <a:t>Low US demand:	$500M	1000</a:t>
            </a:r>
            <a:r>
              <a:rPr lang="en-US" sz="1700" smtClean="0">
                <a:cs typeface="Times New Roman" pitchFamily="18" charset="0"/>
              </a:rPr>
              <a:t>€	$750M - 500€	500€ 	$2,250M</a:t>
            </a:r>
          </a:p>
          <a:p>
            <a:pPr marL="800100" lvl="1" indent="-342900">
              <a:buFontTx/>
              <a:buNone/>
            </a:pPr>
            <a:r>
              <a:rPr lang="en-US" sz="1700" b="1" smtClean="0">
                <a:solidFill>
                  <a:schemeClr val="accent2"/>
                </a:solidFill>
              </a:rPr>
              <a:t>Expectation:							$2,000M</a:t>
            </a:r>
          </a:p>
          <a:p>
            <a:pPr marL="800100" lvl="1" indent="-342900">
              <a:buFontTx/>
              <a:buNone/>
            </a:pPr>
            <a:r>
              <a:rPr lang="en-US" sz="1700" b="1" smtClean="0">
                <a:solidFill>
                  <a:schemeClr val="accent2"/>
                </a:solidFill>
              </a:rPr>
              <a:t>Risk:							</a:t>
            </a:r>
            <a:r>
              <a:rPr lang="en-US" sz="1700" b="1" smtClean="0">
                <a:solidFill>
                  <a:schemeClr val="accent2"/>
                </a:solidFill>
                <a:cs typeface="Times New Roman" pitchFamily="18" charset="0"/>
              </a:rPr>
              <a:t>± 2</a:t>
            </a:r>
            <a:r>
              <a:rPr lang="en-US" sz="1700" b="1" smtClean="0">
                <a:solidFill>
                  <a:schemeClr val="accent2"/>
                </a:solidFill>
              </a:rPr>
              <a:t>50M</a:t>
            </a:r>
          </a:p>
        </p:txBody>
      </p:sp>
      <p:sp>
        <p:nvSpPr>
          <p:cNvPr id="49156" name="Rectangle 3"/>
          <p:cNvSpPr>
            <a:spLocks noChangeArrowheads="1"/>
          </p:cNvSpPr>
          <p:nvPr/>
        </p:nvSpPr>
        <p:spPr bwMode="auto">
          <a:xfrm>
            <a:off x="5495925" y="1671638"/>
            <a:ext cx="2138363" cy="425450"/>
          </a:xfrm>
          <a:prstGeom prst="rect">
            <a:avLst/>
          </a:prstGeom>
          <a:noFill/>
          <a:ln w="9525">
            <a:noFill/>
            <a:miter lim="800000"/>
            <a:headEnd/>
            <a:tailEnd/>
          </a:ln>
        </p:spPr>
        <p:txBody>
          <a:bodyPr wrap="none" lIns="0" tIns="0" rIns="0" bIns="0">
            <a:spAutoFit/>
          </a:bodyPr>
          <a:lstStyle/>
          <a:p>
            <a:r>
              <a:rPr lang="en-US" sz="1400">
                <a:solidFill>
                  <a:srgbClr val="000000"/>
                </a:solidFill>
                <a:latin typeface="Arial" charset="0"/>
              </a:rPr>
              <a:t>Dedicated local capacities</a:t>
            </a:r>
          </a:p>
          <a:p>
            <a:r>
              <a:rPr lang="en-US" sz="1400" i="1">
                <a:solidFill>
                  <a:srgbClr val="000000"/>
                </a:solidFill>
                <a:latin typeface="Arial" charset="0"/>
              </a:rPr>
              <a:t>“</a:t>
            </a:r>
            <a:r>
              <a:rPr lang="en-US" sz="1400" i="1">
                <a:solidFill>
                  <a:srgbClr val="008000"/>
                </a:solidFill>
                <a:latin typeface="Arial" charset="0"/>
              </a:rPr>
              <a:t>Natural or Passive Hedge</a:t>
            </a:r>
            <a:r>
              <a:rPr lang="en-US" sz="1400" i="1">
                <a:solidFill>
                  <a:srgbClr val="000000"/>
                </a:solidFill>
                <a:latin typeface="Arial" charset="0"/>
              </a:rPr>
              <a:t>”</a:t>
            </a:r>
            <a:endParaRPr lang="en-US" sz="4000" i="1"/>
          </a:p>
        </p:txBody>
      </p:sp>
      <p:grpSp>
        <p:nvGrpSpPr>
          <p:cNvPr id="49157" name="Group 4"/>
          <p:cNvGrpSpPr>
            <a:grpSpLocks/>
          </p:cNvGrpSpPr>
          <p:nvPr/>
        </p:nvGrpSpPr>
        <p:grpSpPr bwMode="auto">
          <a:xfrm>
            <a:off x="7727950" y="1184275"/>
            <a:ext cx="1416050" cy="1404938"/>
            <a:chOff x="4219" y="1260"/>
            <a:chExt cx="732" cy="733"/>
          </a:xfrm>
        </p:grpSpPr>
        <p:sp>
          <p:nvSpPr>
            <p:cNvPr id="49158" name="Rectangle 5"/>
            <p:cNvSpPr>
              <a:spLocks noChangeArrowheads="1"/>
            </p:cNvSpPr>
            <p:nvPr/>
          </p:nvSpPr>
          <p:spPr bwMode="auto">
            <a:xfrm>
              <a:off x="4219" y="1260"/>
              <a:ext cx="732" cy="733"/>
            </a:xfrm>
            <a:prstGeom prst="rect">
              <a:avLst/>
            </a:prstGeom>
            <a:solidFill>
              <a:srgbClr val="FFFFFF"/>
            </a:solidFill>
            <a:ln w="9525">
              <a:noFill/>
              <a:miter lim="800000"/>
              <a:headEnd/>
              <a:tailEnd/>
            </a:ln>
          </p:spPr>
          <p:txBody>
            <a:bodyPr/>
            <a:lstStyle/>
            <a:p>
              <a:endParaRPr lang="en-US" sz="3600"/>
            </a:p>
          </p:txBody>
        </p:sp>
        <p:sp>
          <p:nvSpPr>
            <p:cNvPr id="49159" name="Line 6"/>
            <p:cNvSpPr>
              <a:spLocks noChangeShapeType="1"/>
            </p:cNvSpPr>
            <p:nvPr/>
          </p:nvSpPr>
          <p:spPr bwMode="auto">
            <a:xfrm>
              <a:off x="4412" y="1632"/>
              <a:ext cx="1" cy="92"/>
            </a:xfrm>
            <a:prstGeom prst="line">
              <a:avLst/>
            </a:prstGeom>
            <a:noFill/>
            <a:ln w="3175" cap="rnd">
              <a:solidFill>
                <a:srgbClr val="000000"/>
              </a:solidFill>
              <a:round/>
              <a:headEnd/>
              <a:tailEnd/>
            </a:ln>
          </p:spPr>
          <p:txBody>
            <a:bodyPr/>
            <a:lstStyle/>
            <a:p>
              <a:endParaRPr lang="en-US"/>
            </a:p>
          </p:txBody>
        </p:sp>
        <p:sp>
          <p:nvSpPr>
            <p:cNvPr id="49160" name="Freeform 7"/>
            <p:cNvSpPr>
              <a:spLocks/>
            </p:cNvSpPr>
            <p:nvPr/>
          </p:nvSpPr>
          <p:spPr bwMode="auto">
            <a:xfrm>
              <a:off x="4395" y="1719"/>
              <a:ext cx="35" cy="36"/>
            </a:xfrm>
            <a:custGeom>
              <a:avLst/>
              <a:gdLst>
                <a:gd name="T0" fmla="*/ 35 w 35"/>
                <a:gd name="T1" fmla="*/ 0 h 36"/>
                <a:gd name="T2" fmla="*/ 18 w 35"/>
                <a:gd name="T3" fmla="*/ 36 h 36"/>
                <a:gd name="T4" fmla="*/ 0 w 35"/>
                <a:gd name="T5" fmla="*/ 0 h 36"/>
                <a:gd name="T6" fmla="*/ 35 w 35"/>
                <a:gd name="T7" fmla="*/ 0 h 36"/>
                <a:gd name="T8" fmla="*/ 0 60000 65536"/>
                <a:gd name="T9" fmla="*/ 0 60000 65536"/>
                <a:gd name="T10" fmla="*/ 0 60000 65536"/>
                <a:gd name="T11" fmla="*/ 0 60000 65536"/>
                <a:gd name="T12" fmla="*/ 0 w 35"/>
                <a:gd name="T13" fmla="*/ 0 h 36"/>
                <a:gd name="T14" fmla="*/ 35 w 35"/>
                <a:gd name="T15" fmla="*/ 36 h 36"/>
              </a:gdLst>
              <a:ahLst/>
              <a:cxnLst>
                <a:cxn ang="T8">
                  <a:pos x="T0" y="T1"/>
                </a:cxn>
                <a:cxn ang="T9">
                  <a:pos x="T2" y="T3"/>
                </a:cxn>
                <a:cxn ang="T10">
                  <a:pos x="T4" y="T5"/>
                </a:cxn>
                <a:cxn ang="T11">
                  <a:pos x="T6" y="T7"/>
                </a:cxn>
              </a:cxnLst>
              <a:rect l="T12" t="T13" r="T14" b="T15"/>
              <a:pathLst>
                <a:path w="35" h="36">
                  <a:moveTo>
                    <a:pt x="35" y="0"/>
                  </a:moveTo>
                  <a:lnTo>
                    <a:pt x="18" y="36"/>
                  </a:lnTo>
                  <a:lnTo>
                    <a:pt x="0" y="0"/>
                  </a:lnTo>
                  <a:lnTo>
                    <a:pt x="35" y="0"/>
                  </a:lnTo>
                  <a:close/>
                </a:path>
              </a:pathLst>
            </a:custGeom>
            <a:solidFill>
              <a:srgbClr val="000000"/>
            </a:solidFill>
            <a:ln w="9525">
              <a:noFill/>
              <a:round/>
              <a:headEnd/>
              <a:tailEnd/>
            </a:ln>
          </p:spPr>
          <p:txBody>
            <a:bodyPr/>
            <a:lstStyle/>
            <a:p>
              <a:endParaRPr lang="en-US"/>
            </a:p>
          </p:txBody>
        </p:sp>
        <p:sp>
          <p:nvSpPr>
            <p:cNvPr id="49161" name="Line 8"/>
            <p:cNvSpPr>
              <a:spLocks noChangeShapeType="1"/>
            </p:cNvSpPr>
            <p:nvPr/>
          </p:nvSpPr>
          <p:spPr bwMode="auto">
            <a:xfrm>
              <a:off x="4754" y="1632"/>
              <a:ext cx="1" cy="92"/>
            </a:xfrm>
            <a:prstGeom prst="line">
              <a:avLst/>
            </a:prstGeom>
            <a:noFill/>
            <a:ln w="3175" cap="rnd">
              <a:solidFill>
                <a:srgbClr val="000000"/>
              </a:solidFill>
              <a:round/>
              <a:headEnd/>
              <a:tailEnd/>
            </a:ln>
          </p:spPr>
          <p:txBody>
            <a:bodyPr/>
            <a:lstStyle/>
            <a:p>
              <a:endParaRPr lang="en-US"/>
            </a:p>
          </p:txBody>
        </p:sp>
        <p:sp>
          <p:nvSpPr>
            <p:cNvPr id="49162" name="Freeform 9"/>
            <p:cNvSpPr>
              <a:spLocks/>
            </p:cNvSpPr>
            <p:nvPr/>
          </p:nvSpPr>
          <p:spPr bwMode="auto">
            <a:xfrm>
              <a:off x="4737" y="1719"/>
              <a:ext cx="35" cy="36"/>
            </a:xfrm>
            <a:custGeom>
              <a:avLst/>
              <a:gdLst>
                <a:gd name="T0" fmla="*/ 35 w 35"/>
                <a:gd name="T1" fmla="*/ 0 h 36"/>
                <a:gd name="T2" fmla="*/ 17 w 35"/>
                <a:gd name="T3" fmla="*/ 36 h 36"/>
                <a:gd name="T4" fmla="*/ 0 w 35"/>
                <a:gd name="T5" fmla="*/ 0 h 36"/>
                <a:gd name="T6" fmla="*/ 35 w 35"/>
                <a:gd name="T7" fmla="*/ 0 h 36"/>
                <a:gd name="T8" fmla="*/ 0 60000 65536"/>
                <a:gd name="T9" fmla="*/ 0 60000 65536"/>
                <a:gd name="T10" fmla="*/ 0 60000 65536"/>
                <a:gd name="T11" fmla="*/ 0 60000 65536"/>
                <a:gd name="T12" fmla="*/ 0 w 35"/>
                <a:gd name="T13" fmla="*/ 0 h 36"/>
                <a:gd name="T14" fmla="*/ 35 w 35"/>
                <a:gd name="T15" fmla="*/ 36 h 36"/>
              </a:gdLst>
              <a:ahLst/>
              <a:cxnLst>
                <a:cxn ang="T8">
                  <a:pos x="T0" y="T1"/>
                </a:cxn>
                <a:cxn ang="T9">
                  <a:pos x="T2" y="T3"/>
                </a:cxn>
                <a:cxn ang="T10">
                  <a:pos x="T4" y="T5"/>
                </a:cxn>
                <a:cxn ang="T11">
                  <a:pos x="T6" y="T7"/>
                </a:cxn>
              </a:cxnLst>
              <a:rect l="T12" t="T13" r="T14" b="T15"/>
              <a:pathLst>
                <a:path w="35" h="36">
                  <a:moveTo>
                    <a:pt x="35" y="0"/>
                  </a:moveTo>
                  <a:lnTo>
                    <a:pt x="17" y="36"/>
                  </a:lnTo>
                  <a:lnTo>
                    <a:pt x="0" y="0"/>
                  </a:lnTo>
                  <a:lnTo>
                    <a:pt x="35" y="0"/>
                  </a:lnTo>
                  <a:close/>
                </a:path>
              </a:pathLst>
            </a:custGeom>
            <a:solidFill>
              <a:srgbClr val="000000"/>
            </a:solidFill>
            <a:ln w="9525">
              <a:noFill/>
              <a:round/>
              <a:headEnd/>
              <a:tailEnd/>
            </a:ln>
          </p:spPr>
          <p:txBody>
            <a:bodyPr/>
            <a:lstStyle/>
            <a:p>
              <a:endParaRPr lang="en-US"/>
            </a:p>
          </p:txBody>
        </p:sp>
        <p:sp>
          <p:nvSpPr>
            <p:cNvPr id="49163" name="Rectangle 10"/>
            <p:cNvSpPr>
              <a:spLocks noChangeArrowheads="1"/>
            </p:cNvSpPr>
            <p:nvPr/>
          </p:nvSpPr>
          <p:spPr bwMode="auto">
            <a:xfrm>
              <a:off x="4321" y="1432"/>
              <a:ext cx="183" cy="200"/>
            </a:xfrm>
            <a:prstGeom prst="rect">
              <a:avLst/>
            </a:prstGeom>
            <a:solidFill>
              <a:srgbClr val="FFFFFF"/>
            </a:solidFill>
            <a:ln w="9525">
              <a:noFill/>
              <a:miter lim="800000"/>
              <a:headEnd/>
              <a:tailEnd/>
            </a:ln>
          </p:spPr>
          <p:txBody>
            <a:bodyPr/>
            <a:lstStyle/>
            <a:p>
              <a:endParaRPr lang="en-US"/>
            </a:p>
          </p:txBody>
        </p:sp>
        <p:sp>
          <p:nvSpPr>
            <p:cNvPr id="49164" name="Rectangle 11"/>
            <p:cNvSpPr>
              <a:spLocks noChangeArrowheads="1"/>
            </p:cNvSpPr>
            <p:nvPr/>
          </p:nvSpPr>
          <p:spPr bwMode="auto">
            <a:xfrm>
              <a:off x="4321" y="1432"/>
              <a:ext cx="183" cy="200"/>
            </a:xfrm>
            <a:prstGeom prst="rect">
              <a:avLst/>
            </a:prstGeom>
            <a:noFill/>
            <a:ln w="3175" cap="rnd">
              <a:solidFill>
                <a:srgbClr val="000000"/>
              </a:solidFill>
              <a:round/>
              <a:headEnd/>
              <a:tailEnd/>
            </a:ln>
          </p:spPr>
          <p:txBody>
            <a:bodyPr/>
            <a:lstStyle/>
            <a:p>
              <a:endParaRPr lang="en-US"/>
            </a:p>
          </p:txBody>
        </p:sp>
        <p:sp>
          <p:nvSpPr>
            <p:cNvPr id="49165" name="Rectangle 12"/>
            <p:cNvSpPr>
              <a:spLocks noChangeArrowheads="1"/>
            </p:cNvSpPr>
            <p:nvPr/>
          </p:nvSpPr>
          <p:spPr bwMode="auto">
            <a:xfrm>
              <a:off x="4305" y="1315"/>
              <a:ext cx="218" cy="79"/>
            </a:xfrm>
            <a:prstGeom prst="rect">
              <a:avLst/>
            </a:prstGeom>
            <a:noFill/>
            <a:ln w="9525">
              <a:noFill/>
              <a:miter lim="800000"/>
              <a:headEnd/>
              <a:tailEnd/>
            </a:ln>
          </p:spPr>
          <p:txBody>
            <a:bodyPr wrap="none" lIns="0" tIns="0" rIns="0" bIns="0">
              <a:spAutoFit/>
            </a:bodyPr>
            <a:lstStyle/>
            <a:p>
              <a:r>
                <a:rPr lang="en-US" sz="1000">
                  <a:solidFill>
                    <a:srgbClr val="FF00FF"/>
                  </a:solidFill>
                  <a:latin typeface="Arial" charset="0"/>
                </a:rPr>
                <a:t>Market </a:t>
              </a:r>
              <a:endParaRPr lang="en-US" sz="4000"/>
            </a:p>
          </p:txBody>
        </p:sp>
        <p:sp>
          <p:nvSpPr>
            <p:cNvPr id="49166" name="Rectangle 13"/>
            <p:cNvSpPr>
              <a:spLocks noChangeArrowheads="1"/>
            </p:cNvSpPr>
            <p:nvPr/>
          </p:nvSpPr>
          <p:spPr bwMode="auto">
            <a:xfrm>
              <a:off x="4512" y="1315"/>
              <a:ext cx="36" cy="79"/>
            </a:xfrm>
            <a:prstGeom prst="rect">
              <a:avLst/>
            </a:prstGeom>
            <a:noFill/>
            <a:ln w="9525">
              <a:noFill/>
              <a:miter lim="800000"/>
              <a:headEnd/>
              <a:tailEnd/>
            </a:ln>
          </p:spPr>
          <p:txBody>
            <a:bodyPr wrap="none" lIns="0" tIns="0" rIns="0" bIns="0">
              <a:spAutoFit/>
            </a:bodyPr>
            <a:lstStyle/>
            <a:p>
              <a:r>
                <a:rPr lang="en-US" sz="1000">
                  <a:solidFill>
                    <a:srgbClr val="FF00FF"/>
                  </a:solidFill>
                  <a:latin typeface="Arial" charset="0"/>
                </a:rPr>
                <a:t>1</a:t>
              </a:r>
              <a:endParaRPr lang="en-US" sz="4000"/>
            </a:p>
          </p:txBody>
        </p:sp>
        <p:sp>
          <p:nvSpPr>
            <p:cNvPr id="49167" name="Rectangle 14"/>
            <p:cNvSpPr>
              <a:spLocks noChangeArrowheads="1"/>
            </p:cNvSpPr>
            <p:nvPr/>
          </p:nvSpPr>
          <p:spPr bwMode="auto">
            <a:xfrm>
              <a:off x="4648" y="1315"/>
              <a:ext cx="218" cy="79"/>
            </a:xfrm>
            <a:prstGeom prst="rect">
              <a:avLst/>
            </a:prstGeom>
            <a:noFill/>
            <a:ln w="9525">
              <a:noFill/>
              <a:miter lim="800000"/>
              <a:headEnd/>
              <a:tailEnd/>
            </a:ln>
          </p:spPr>
          <p:txBody>
            <a:bodyPr wrap="none" lIns="0" tIns="0" rIns="0" bIns="0">
              <a:spAutoFit/>
            </a:bodyPr>
            <a:lstStyle/>
            <a:p>
              <a:r>
                <a:rPr lang="en-US" sz="1000">
                  <a:solidFill>
                    <a:srgbClr val="0000FF"/>
                  </a:solidFill>
                  <a:latin typeface="Arial" charset="0"/>
                </a:rPr>
                <a:t>Market </a:t>
              </a:r>
              <a:endParaRPr lang="en-US" sz="4000"/>
            </a:p>
          </p:txBody>
        </p:sp>
        <p:sp>
          <p:nvSpPr>
            <p:cNvPr id="49168" name="Rectangle 15"/>
            <p:cNvSpPr>
              <a:spLocks noChangeArrowheads="1"/>
            </p:cNvSpPr>
            <p:nvPr/>
          </p:nvSpPr>
          <p:spPr bwMode="auto">
            <a:xfrm>
              <a:off x="4858" y="1315"/>
              <a:ext cx="36" cy="79"/>
            </a:xfrm>
            <a:prstGeom prst="rect">
              <a:avLst/>
            </a:prstGeom>
            <a:noFill/>
            <a:ln w="9525">
              <a:noFill/>
              <a:miter lim="800000"/>
              <a:headEnd/>
              <a:tailEnd/>
            </a:ln>
          </p:spPr>
          <p:txBody>
            <a:bodyPr wrap="none" lIns="0" tIns="0" rIns="0" bIns="0">
              <a:spAutoFit/>
            </a:bodyPr>
            <a:lstStyle/>
            <a:p>
              <a:r>
                <a:rPr lang="en-US" sz="1000">
                  <a:solidFill>
                    <a:srgbClr val="0000FF"/>
                  </a:solidFill>
                  <a:latin typeface="Arial" charset="0"/>
                </a:rPr>
                <a:t>2</a:t>
              </a:r>
              <a:endParaRPr lang="en-US" sz="4000"/>
            </a:p>
          </p:txBody>
        </p:sp>
        <p:sp>
          <p:nvSpPr>
            <p:cNvPr id="49169" name="Rectangle 16"/>
            <p:cNvSpPr>
              <a:spLocks noChangeArrowheads="1"/>
            </p:cNvSpPr>
            <p:nvPr/>
          </p:nvSpPr>
          <p:spPr bwMode="auto">
            <a:xfrm>
              <a:off x="4663" y="1755"/>
              <a:ext cx="183" cy="200"/>
            </a:xfrm>
            <a:prstGeom prst="rect">
              <a:avLst/>
            </a:prstGeom>
            <a:solidFill>
              <a:srgbClr val="FFFFFF"/>
            </a:solidFill>
            <a:ln w="9525">
              <a:noFill/>
              <a:miter lim="800000"/>
              <a:headEnd/>
              <a:tailEnd/>
            </a:ln>
          </p:spPr>
          <p:txBody>
            <a:bodyPr/>
            <a:lstStyle/>
            <a:p>
              <a:endParaRPr lang="en-US"/>
            </a:p>
          </p:txBody>
        </p:sp>
        <p:sp>
          <p:nvSpPr>
            <p:cNvPr id="49170" name="Rectangle 17"/>
            <p:cNvSpPr>
              <a:spLocks noChangeArrowheads="1"/>
            </p:cNvSpPr>
            <p:nvPr/>
          </p:nvSpPr>
          <p:spPr bwMode="auto">
            <a:xfrm>
              <a:off x="4663" y="1755"/>
              <a:ext cx="183" cy="200"/>
            </a:xfrm>
            <a:prstGeom prst="rect">
              <a:avLst/>
            </a:prstGeom>
            <a:noFill/>
            <a:ln w="3175" cap="rnd">
              <a:solidFill>
                <a:srgbClr val="000000"/>
              </a:solidFill>
              <a:round/>
              <a:headEnd/>
              <a:tailEnd/>
            </a:ln>
          </p:spPr>
          <p:txBody>
            <a:bodyPr/>
            <a:lstStyle/>
            <a:p>
              <a:endParaRPr lang="en-US"/>
            </a:p>
          </p:txBody>
        </p:sp>
        <p:sp>
          <p:nvSpPr>
            <p:cNvPr id="49171" name="Rectangle 18"/>
            <p:cNvSpPr>
              <a:spLocks noChangeArrowheads="1"/>
            </p:cNvSpPr>
            <p:nvPr/>
          </p:nvSpPr>
          <p:spPr bwMode="auto">
            <a:xfrm>
              <a:off x="4663" y="1432"/>
              <a:ext cx="184" cy="200"/>
            </a:xfrm>
            <a:prstGeom prst="rect">
              <a:avLst/>
            </a:prstGeom>
            <a:solidFill>
              <a:srgbClr val="FFFFFF"/>
            </a:solidFill>
            <a:ln w="9525">
              <a:noFill/>
              <a:miter lim="800000"/>
              <a:headEnd/>
              <a:tailEnd/>
            </a:ln>
          </p:spPr>
          <p:txBody>
            <a:bodyPr/>
            <a:lstStyle/>
            <a:p>
              <a:endParaRPr lang="en-US"/>
            </a:p>
          </p:txBody>
        </p:sp>
        <p:sp>
          <p:nvSpPr>
            <p:cNvPr id="49172" name="Rectangle 19"/>
            <p:cNvSpPr>
              <a:spLocks noChangeArrowheads="1"/>
            </p:cNvSpPr>
            <p:nvPr/>
          </p:nvSpPr>
          <p:spPr bwMode="auto">
            <a:xfrm>
              <a:off x="4663" y="1432"/>
              <a:ext cx="184" cy="200"/>
            </a:xfrm>
            <a:prstGeom prst="rect">
              <a:avLst/>
            </a:prstGeom>
            <a:noFill/>
            <a:ln w="3175" cap="rnd">
              <a:solidFill>
                <a:srgbClr val="000000"/>
              </a:solidFill>
              <a:round/>
              <a:headEnd/>
              <a:tailEnd/>
            </a:ln>
          </p:spPr>
          <p:txBody>
            <a:bodyPr/>
            <a:lstStyle/>
            <a:p>
              <a:endParaRPr lang="en-US"/>
            </a:p>
          </p:txBody>
        </p:sp>
        <p:sp>
          <p:nvSpPr>
            <p:cNvPr id="49173" name="Freeform 20"/>
            <p:cNvSpPr>
              <a:spLocks/>
            </p:cNvSpPr>
            <p:nvPr/>
          </p:nvSpPr>
          <p:spPr bwMode="auto">
            <a:xfrm>
              <a:off x="4372" y="1484"/>
              <a:ext cx="82" cy="82"/>
            </a:xfrm>
            <a:custGeom>
              <a:avLst/>
              <a:gdLst>
                <a:gd name="T0" fmla="*/ 0 w 273"/>
                <a:gd name="T1" fmla="*/ 0 h 273"/>
                <a:gd name="T2" fmla="*/ 0 w 273"/>
                <a:gd name="T3" fmla="*/ 0 h 273"/>
                <a:gd name="T4" fmla="*/ 0 w 273"/>
                <a:gd name="T5" fmla="*/ 0 h 273"/>
                <a:gd name="T6" fmla="*/ 0 w 273"/>
                <a:gd name="T7" fmla="*/ 0 h 273"/>
                <a:gd name="T8" fmla="*/ 0 w 273"/>
                <a:gd name="T9" fmla="*/ 0 h 273"/>
                <a:gd name="T10" fmla="*/ 0 w 273"/>
                <a:gd name="T11" fmla="*/ 0 h 273"/>
                <a:gd name="T12" fmla="*/ 0 60000 65536"/>
                <a:gd name="T13" fmla="*/ 0 60000 65536"/>
                <a:gd name="T14" fmla="*/ 0 60000 65536"/>
                <a:gd name="T15" fmla="*/ 0 60000 65536"/>
                <a:gd name="T16" fmla="*/ 0 60000 65536"/>
                <a:gd name="T17" fmla="*/ 0 60000 65536"/>
                <a:gd name="T18" fmla="*/ 0 w 273"/>
                <a:gd name="T19" fmla="*/ 0 h 273"/>
                <a:gd name="T20" fmla="*/ 273 w 273"/>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73" h="273">
                  <a:moveTo>
                    <a:pt x="0" y="137"/>
                  </a:moveTo>
                  <a:cubicBezTo>
                    <a:pt x="0" y="61"/>
                    <a:pt x="61" y="0"/>
                    <a:pt x="136" y="0"/>
                  </a:cubicBezTo>
                  <a:cubicBezTo>
                    <a:pt x="211" y="0"/>
                    <a:pt x="273" y="61"/>
                    <a:pt x="273" y="137"/>
                  </a:cubicBezTo>
                  <a:cubicBezTo>
                    <a:pt x="273" y="137"/>
                    <a:pt x="273" y="137"/>
                    <a:pt x="273" y="137"/>
                  </a:cubicBezTo>
                  <a:cubicBezTo>
                    <a:pt x="273" y="212"/>
                    <a:pt x="211" y="273"/>
                    <a:pt x="136" y="273"/>
                  </a:cubicBezTo>
                  <a:cubicBezTo>
                    <a:pt x="61" y="273"/>
                    <a:pt x="0" y="212"/>
                    <a:pt x="0" y="137"/>
                  </a:cubicBezTo>
                </a:path>
              </a:pathLst>
            </a:custGeom>
            <a:solidFill>
              <a:srgbClr val="FF00FF"/>
            </a:solidFill>
            <a:ln w="0">
              <a:solidFill>
                <a:srgbClr val="000000"/>
              </a:solidFill>
              <a:round/>
              <a:headEnd/>
              <a:tailEnd/>
            </a:ln>
          </p:spPr>
          <p:txBody>
            <a:bodyPr/>
            <a:lstStyle/>
            <a:p>
              <a:endParaRPr lang="en-US"/>
            </a:p>
          </p:txBody>
        </p:sp>
        <p:sp>
          <p:nvSpPr>
            <p:cNvPr id="49174" name="Freeform 21"/>
            <p:cNvSpPr>
              <a:spLocks/>
            </p:cNvSpPr>
            <p:nvPr/>
          </p:nvSpPr>
          <p:spPr bwMode="auto">
            <a:xfrm>
              <a:off x="4372" y="1484"/>
              <a:ext cx="82" cy="82"/>
            </a:xfrm>
            <a:custGeom>
              <a:avLst/>
              <a:gdLst>
                <a:gd name="T0" fmla="*/ 0 w 82"/>
                <a:gd name="T1" fmla="*/ 41 h 82"/>
                <a:gd name="T2" fmla="*/ 41 w 82"/>
                <a:gd name="T3" fmla="*/ 0 h 82"/>
                <a:gd name="T4" fmla="*/ 82 w 82"/>
                <a:gd name="T5" fmla="*/ 41 h 82"/>
                <a:gd name="T6" fmla="*/ 82 w 82"/>
                <a:gd name="T7" fmla="*/ 41 h 82"/>
                <a:gd name="T8" fmla="*/ 41 w 82"/>
                <a:gd name="T9" fmla="*/ 82 h 82"/>
                <a:gd name="T10" fmla="*/ 0 w 82"/>
                <a:gd name="T11" fmla="*/ 41 h 82"/>
                <a:gd name="T12" fmla="*/ 0 60000 65536"/>
                <a:gd name="T13" fmla="*/ 0 60000 65536"/>
                <a:gd name="T14" fmla="*/ 0 60000 65536"/>
                <a:gd name="T15" fmla="*/ 0 60000 65536"/>
                <a:gd name="T16" fmla="*/ 0 60000 65536"/>
                <a:gd name="T17" fmla="*/ 0 60000 65536"/>
                <a:gd name="T18" fmla="*/ 0 w 82"/>
                <a:gd name="T19" fmla="*/ 0 h 82"/>
                <a:gd name="T20" fmla="*/ 82 w 82"/>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82" h="82">
                  <a:moveTo>
                    <a:pt x="0" y="41"/>
                  </a:moveTo>
                  <a:cubicBezTo>
                    <a:pt x="0" y="18"/>
                    <a:pt x="19" y="0"/>
                    <a:pt x="41" y="0"/>
                  </a:cubicBezTo>
                  <a:cubicBezTo>
                    <a:pt x="64" y="0"/>
                    <a:pt x="82" y="18"/>
                    <a:pt x="82" y="41"/>
                  </a:cubicBezTo>
                  <a:cubicBezTo>
                    <a:pt x="82" y="41"/>
                    <a:pt x="82" y="41"/>
                    <a:pt x="82" y="41"/>
                  </a:cubicBezTo>
                  <a:cubicBezTo>
                    <a:pt x="82" y="64"/>
                    <a:pt x="64" y="82"/>
                    <a:pt x="41" y="82"/>
                  </a:cubicBezTo>
                  <a:cubicBezTo>
                    <a:pt x="19" y="82"/>
                    <a:pt x="0" y="64"/>
                    <a:pt x="0" y="41"/>
                  </a:cubicBezTo>
                </a:path>
              </a:pathLst>
            </a:custGeom>
            <a:noFill/>
            <a:ln w="3175" cap="rnd">
              <a:solidFill>
                <a:srgbClr val="000000"/>
              </a:solidFill>
              <a:round/>
              <a:headEnd/>
              <a:tailEnd/>
            </a:ln>
          </p:spPr>
          <p:txBody>
            <a:bodyPr/>
            <a:lstStyle/>
            <a:p>
              <a:endParaRPr lang="en-US"/>
            </a:p>
          </p:txBody>
        </p:sp>
        <p:sp>
          <p:nvSpPr>
            <p:cNvPr id="49175" name="Freeform 22"/>
            <p:cNvSpPr>
              <a:spLocks/>
            </p:cNvSpPr>
            <p:nvPr/>
          </p:nvSpPr>
          <p:spPr bwMode="auto">
            <a:xfrm>
              <a:off x="4372" y="1811"/>
              <a:ext cx="82" cy="82"/>
            </a:xfrm>
            <a:custGeom>
              <a:avLst/>
              <a:gdLst>
                <a:gd name="T0" fmla="*/ 0 w 273"/>
                <a:gd name="T1" fmla="*/ 0 h 273"/>
                <a:gd name="T2" fmla="*/ 0 w 273"/>
                <a:gd name="T3" fmla="*/ 0 h 273"/>
                <a:gd name="T4" fmla="*/ 0 w 273"/>
                <a:gd name="T5" fmla="*/ 0 h 273"/>
                <a:gd name="T6" fmla="*/ 0 w 273"/>
                <a:gd name="T7" fmla="*/ 0 h 273"/>
                <a:gd name="T8" fmla="*/ 0 w 273"/>
                <a:gd name="T9" fmla="*/ 0 h 273"/>
                <a:gd name="T10" fmla="*/ 0 w 273"/>
                <a:gd name="T11" fmla="*/ 0 h 273"/>
                <a:gd name="T12" fmla="*/ 0 60000 65536"/>
                <a:gd name="T13" fmla="*/ 0 60000 65536"/>
                <a:gd name="T14" fmla="*/ 0 60000 65536"/>
                <a:gd name="T15" fmla="*/ 0 60000 65536"/>
                <a:gd name="T16" fmla="*/ 0 60000 65536"/>
                <a:gd name="T17" fmla="*/ 0 60000 65536"/>
                <a:gd name="T18" fmla="*/ 0 w 273"/>
                <a:gd name="T19" fmla="*/ 0 h 273"/>
                <a:gd name="T20" fmla="*/ 273 w 273"/>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73" h="273">
                  <a:moveTo>
                    <a:pt x="0" y="137"/>
                  </a:moveTo>
                  <a:cubicBezTo>
                    <a:pt x="0" y="61"/>
                    <a:pt x="61" y="0"/>
                    <a:pt x="136" y="0"/>
                  </a:cubicBezTo>
                  <a:cubicBezTo>
                    <a:pt x="211" y="0"/>
                    <a:pt x="273" y="61"/>
                    <a:pt x="273" y="137"/>
                  </a:cubicBezTo>
                  <a:cubicBezTo>
                    <a:pt x="273" y="137"/>
                    <a:pt x="273" y="137"/>
                    <a:pt x="273" y="137"/>
                  </a:cubicBezTo>
                  <a:cubicBezTo>
                    <a:pt x="273" y="212"/>
                    <a:pt x="211" y="273"/>
                    <a:pt x="136" y="273"/>
                  </a:cubicBezTo>
                  <a:cubicBezTo>
                    <a:pt x="61" y="273"/>
                    <a:pt x="0" y="212"/>
                    <a:pt x="0" y="137"/>
                  </a:cubicBezTo>
                </a:path>
              </a:pathLst>
            </a:custGeom>
            <a:solidFill>
              <a:srgbClr val="FF00FF"/>
            </a:solidFill>
            <a:ln w="0">
              <a:solidFill>
                <a:srgbClr val="000000"/>
              </a:solidFill>
              <a:round/>
              <a:headEnd/>
              <a:tailEnd/>
            </a:ln>
          </p:spPr>
          <p:txBody>
            <a:bodyPr/>
            <a:lstStyle/>
            <a:p>
              <a:endParaRPr lang="en-US"/>
            </a:p>
          </p:txBody>
        </p:sp>
        <p:sp>
          <p:nvSpPr>
            <p:cNvPr id="49176" name="Freeform 23"/>
            <p:cNvSpPr>
              <a:spLocks/>
            </p:cNvSpPr>
            <p:nvPr/>
          </p:nvSpPr>
          <p:spPr bwMode="auto">
            <a:xfrm>
              <a:off x="4372" y="1811"/>
              <a:ext cx="82" cy="82"/>
            </a:xfrm>
            <a:custGeom>
              <a:avLst/>
              <a:gdLst>
                <a:gd name="T0" fmla="*/ 0 w 82"/>
                <a:gd name="T1" fmla="*/ 41 h 82"/>
                <a:gd name="T2" fmla="*/ 41 w 82"/>
                <a:gd name="T3" fmla="*/ 0 h 82"/>
                <a:gd name="T4" fmla="*/ 82 w 82"/>
                <a:gd name="T5" fmla="*/ 41 h 82"/>
                <a:gd name="T6" fmla="*/ 82 w 82"/>
                <a:gd name="T7" fmla="*/ 41 h 82"/>
                <a:gd name="T8" fmla="*/ 41 w 82"/>
                <a:gd name="T9" fmla="*/ 82 h 82"/>
                <a:gd name="T10" fmla="*/ 0 w 82"/>
                <a:gd name="T11" fmla="*/ 41 h 82"/>
                <a:gd name="T12" fmla="*/ 0 60000 65536"/>
                <a:gd name="T13" fmla="*/ 0 60000 65536"/>
                <a:gd name="T14" fmla="*/ 0 60000 65536"/>
                <a:gd name="T15" fmla="*/ 0 60000 65536"/>
                <a:gd name="T16" fmla="*/ 0 60000 65536"/>
                <a:gd name="T17" fmla="*/ 0 60000 65536"/>
                <a:gd name="T18" fmla="*/ 0 w 82"/>
                <a:gd name="T19" fmla="*/ 0 h 82"/>
                <a:gd name="T20" fmla="*/ 82 w 82"/>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82" h="82">
                  <a:moveTo>
                    <a:pt x="0" y="41"/>
                  </a:moveTo>
                  <a:cubicBezTo>
                    <a:pt x="0" y="19"/>
                    <a:pt x="19" y="0"/>
                    <a:pt x="41" y="0"/>
                  </a:cubicBezTo>
                  <a:cubicBezTo>
                    <a:pt x="64" y="0"/>
                    <a:pt x="82" y="19"/>
                    <a:pt x="82" y="41"/>
                  </a:cubicBezTo>
                  <a:cubicBezTo>
                    <a:pt x="82" y="41"/>
                    <a:pt x="82" y="41"/>
                    <a:pt x="82" y="41"/>
                  </a:cubicBezTo>
                  <a:cubicBezTo>
                    <a:pt x="82" y="64"/>
                    <a:pt x="64" y="82"/>
                    <a:pt x="41" y="82"/>
                  </a:cubicBezTo>
                  <a:cubicBezTo>
                    <a:pt x="19" y="82"/>
                    <a:pt x="0" y="64"/>
                    <a:pt x="0" y="41"/>
                  </a:cubicBezTo>
                </a:path>
              </a:pathLst>
            </a:custGeom>
            <a:noFill/>
            <a:ln w="3175" cap="rnd">
              <a:solidFill>
                <a:srgbClr val="000000"/>
              </a:solidFill>
              <a:round/>
              <a:headEnd/>
              <a:tailEnd/>
            </a:ln>
          </p:spPr>
          <p:txBody>
            <a:bodyPr/>
            <a:lstStyle/>
            <a:p>
              <a:endParaRPr lang="en-US"/>
            </a:p>
          </p:txBody>
        </p:sp>
        <p:sp>
          <p:nvSpPr>
            <p:cNvPr id="49177" name="Freeform 24"/>
            <p:cNvSpPr>
              <a:spLocks/>
            </p:cNvSpPr>
            <p:nvPr/>
          </p:nvSpPr>
          <p:spPr bwMode="auto">
            <a:xfrm>
              <a:off x="4712" y="1484"/>
              <a:ext cx="86" cy="87"/>
            </a:xfrm>
            <a:custGeom>
              <a:avLst/>
              <a:gdLst>
                <a:gd name="T0" fmla="*/ 0 w 287"/>
                <a:gd name="T1" fmla="*/ 0 h 288"/>
                <a:gd name="T2" fmla="*/ 0 w 287"/>
                <a:gd name="T3" fmla="*/ 0 h 288"/>
                <a:gd name="T4" fmla="*/ 0 w 287"/>
                <a:gd name="T5" fmla="*/ 0 h 288"/>
                <a:gd name="T6" fmla="*/ 0 w 287"/>
                <a:gd name="T7" fmla="*/ 0 h 288"/>
                <a:gd name="T8" fmla="*/ 0 w 287"/>
                <a:gd name="T9" fmla="*/ 0 h 288"/>
                <a:gd name="T10" fmla="*/ 0 w 287"/>
                <a:gd name="T11" fmla="*/ 0 h 288"/>
                <a:gd name="T12" fmla="*/ 0 60000 65536"/>
                <a:gd name="T13" fmla="*/ 0 60000 65536"/>
                <a:gd name="T14" fmla="*/ 0 60000 65536"/>
                <a:gd name="T15" fmla="*/ 0 60000 65536"/>
                <a:gd name="T16" fmla="*/ 0 60000 65536"/>
                <a:gd name="T17" fmla="*/ 0 60000 65536"/>
                <a:gd name="T18" fmla="*/ 0 w 287"/>
                <a:gd name="T19" fmla="*/ 0 h 288"/>
                <a:gd name="T20" fmla="*/ 287 w 287"/>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287" h="288">
                  <a:moveTo>
                    <a:pt x="0" y="144"/>
                  </a:moveTo>
                  <a:cubicBezTo>
                    <a:pt x="0" y="65"/>
                    <a:pt x="64" y="0"/>
                    <a:pt x="144" y="0"/>
                  </a:cubicBezTo>
                  <a:cubicBezTo>
                    <a:pt x="223" y="0"/>
                    <a:pt x="287" y="65"/>
                    <a:pt x="287" y="144"/>
                  </a:cubicBezTo>
                  <a:cubicBezTo>
                    <a:pt x="287" y="144"/>
                    <a:pt x="287" y="144"/>
                    <a:pt x="287" y="144"/>
                  </a:cubicBezTo>
                  <a:cubicBezTo>
                    <a:pt x="287" y="224"/>
                    <a:pt x="223" y="288"/>
                    <a:pt x="144" y="288"/>
                  </a:cubicBezTo>
                  <a:cubicBezTo>
                    <a:pt x="64" y="288"/>
                    <a:pt x="0" y="224"/>
                    <a:pt x="0" y="144"/>
                  </a:cubicBezTo>
                </a:path>
              </a:pathLst>
            </a:custGeom>
            <a:solidFill>
              <a:srgbClr val="0000FF"/>
            </a:solidFill>
            <a:ln w="0">
              <a:solidFill>
                <a:srgbClr val="000000"/>
              </a:solidFill>
              <a:round/>
              <a:headEnd/>
              <a:tailEnd/>
            </a:ln>
          </p:spPr>
          <p:txBody>
            <a:bodyPr/>
            <a:lstStyle/>
            <a:p>
              <a:endParaRPr lang="en-US"/>
            </a:p>
          </p:txBody>
        </p:sp>
        <p:sp>
          <p:nvSpPr>
            <p:cNvPr id="49178" name="Freeform 25"/>
            <p:cNvSpPr>
              <a:spLocks/>
            </p:cNvSpPr>
            <p:nvPr/>
          </p:nvSpPr>
          <p:spPr bwMode="auto">
            <a:xfrm>
              <a:off x="4712" y="1484"/>
              <a:ext cx="86" cy="87"/>
            </a:xfrm>
            <a:custGeom>
              <a:avLst/>
              <a:gdLst>
                <a:gd name="T0" fmla="*/ 0 w 86"/>
                <a:gd name="T1" fmla="*/ 43 h 87"/>
                <a:gd name="T2" fmla="*/ 43 w 86"/>
                <a:gd name="T3" fmla="*/ 0 h 87"/>
                <a:gd name="T4" fmla="*/ 86 w 86"/>
                <a:gd name="T5" fmla="*/ 43 h 87"/>
                <a:gd name="T6" fmla="*/ 86 w 86"/>
                <a:gd name="T7" fmla="*/ 43 h 87"/>
                <a:gd name="T8" fmla="*/ 43 w 86"/>
                <a:gd name="T9" fmla="*/ 87 h 87"/>
                <a:gd name="T10" fmla="*/ 0 w 86"/>
                <a:gd name="T11" fmla="*/ 43 h 87"/>
                <a:gd name="T12" fmla="*/ 0 60000 65536"/>
                <a:gd name="T13" fmla="*/ 0 60000 65536"/>
                <a:gd name="T14" fmla="*/ 0 60000 65536"/>
                <a:gd name="T15" fmla="*/ 0 60000 65536"/>
                <a:gd name="T16" fmla="*/ 0 60000 65536"/>
                <a:gd name="T17" fmla="*/ 0 60000 65536"/>
                <a:gd name="T18" fmla="*/ 0 w 86"/>
                <a:gd name="T19" fmla="*/ 0 h 87"/>
                <a:gd name="T20" fmla="*/ 86 w 86"/>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6" h="87">
                  <a:moveTo>
                    <a:pt x="0" y="43"/>
                  </a:moveTo>
                  <a:cubicBezTo>
                    <a:pt x="0" y="20"/>
                    <a:pt x="19" y="0"/>
                    <a:pt x="43" y="0"/>
                  </a:cubicBezTo>
                  <a:cubicBezTo>
                    <a:pt x="67" y="0"/>
                    <a:pt x="86" y="20"/>
                    <a:pt x="86" y="43"/>
                  </a:cubicBezTo>
                  <a:cubicBezTo>
                    <a:pt x="86" y="43"/>
                    <a:pt x="86" y="43"/>
                    <a:pt x="86" y="43"/>
                  </a:cubicBezTo>
                  <a:cubicBezTo>
                    <a:pt x="86" y="68"/>
                    <a:pt x="67" y="87"/>
                    <a:pt x="43" y="87"/>
                  </a:cubicBezTo>
                  <a:cubicBezTo>
                    <a:pt x="19" y="87"/>
                    <a:pt x="0" y="68"/>
                    <a:pt x="0" y="43"/>
                  </a:cubicBezTo>
                </a:path>
              </a:pathLst>
            </a:custGeom>
            <a:noFill/>
            <a:ln w="3175" cap="rnd">
              <a:solidFill>
                <a:srgbClr val="000000"/>
              </a:solidFill>
              <a:round/>
              <a:headEnd/>
              <a:tailEnd/>
            </a:ln>
          </p:spPr>
          <p:txBody>
            <a:bodyPr/>
            <a:lstStyle/>
            <a:p>
              <a:endParaRPr lang="en-US"/>
            </a:p>
          </p:txBody>
        </p:sp>
        <p:sp>
          <p:nvSpPr>
            <p:cNvPr id="49179" name="Freeform 26"/>
            <p:cNvSpPr>
              <a:spLocks/>
            </p:cNvSpPr>
            <p:nvPr/>
          </p:nvSpPr>
          <p:spPr bwMode="auto">
            <a:xfrm>
              <a:off x="4712" y="1816"/>
              <a:ext cx="86" cy="87"/>
            </a:xfrm>
            <a:custGeom>
              <a:avLst/>
              <a:gdLst>
                <a:gd name="T0" fmla="*/ 0 w 287"/>
                <a:gd name="T1" fmla="*/ 0 h 288"/>
                <a:gd name="T2" fmla="*/ 0 w 287"/>
                <a:gd name="T3" fmla="*/ 0 h 288"/>
                <a:gd name="T4" fmla="*/ 0 w 287"/>
                <a:gd name="T5" fmla="*/ 0 h 288"/>
                <a:gd name="T6" fmla="*/ 0 w 287"/>
                <a:gd name="T7" fmla="*/ 0 h 288"/>
                <a:gd name="T8" fmla="*/ 0 w 287"/>
                <a:gd name="T9" fmla="*/ 0 h 288"/>
                <a:gd name="T10" fmla="*/ 0 w 287"/>
                <a:gd name="T11" fmla="*/ 0 h 288"/>
                <a:gd name="T12" fmla="*/ 0 60000 65536"/>
                <a:gd name="T13" fmla="*/ 0 60000 65536"/>
                <a:gd name="T14" fmla="*/ 0 60000 65536"/>
                <a:gd name="T15" fmla="*/ 0 60000 65536"/>
                <a:gd name="T16" fmla="*/ 0 60000 65536"/>
                <a:gd name="T17" fmla="*/ 0 60000 65536"/>
                <a:gd name="T18" fmla="*/ 0 w 287"/>
                <a:gd name="T19" fmla="*/ 0 h 288"/>
                <a:gd name="T20" fmla="*/ 287 w 287"/>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287" h="288">
                  <a:moveTo>
                    <a:pt x="0" y="144"/>
                  </a:moveTo>
                  <a:cubicBezTo>
                    <a:pt x="0" y="65"/>
                    <a:pt x="64" y="0"/>
                    <a:pt x="144" y="0"/>
                  </a:cubicBezTo>
                  <a:cubicBezTo>
                    <a:pt x="223" y="0"/>
                    <a:pt x="287" y="65"/>
                    <a:pt x="287" y="144"/>
                  </a:cubicBezTo>
                  <a:cubicBezTo>
                    <a:pt x="287" y="144"/>
                    <a:pt x="287" y="144"/>
                    <a:pt x="287" y="144"/>
                  </a:cubicBezTo>
                  <a:cubicBezTo>
                    <a:pt x="287" y="224"/>
                    <a:pt x="223" y="288"/>
                    <a:pt x="144" y="288"/>
                  </a:cubicBezTo>
                  <a:cubicBezTo>
                    <a:pt x="64" y="288"/>
                    <a:pt x="0" y="224"/>
                    <a:pt x="0" y="144"/>
                  </a:cubicBezTo>
                </a:path>
              </a:pathLst>
            </a:custGeom>
            <a:solidFill>
              <a:srgbClr val="0000FF"/>
            </a:solidFill>
            <a:ln w="0">
              <a:solidFill>
                <a:srgbClr val="000000"/>
              </a:solidFill>
              <a:round/>
              <a:headEnd/>
              <a:tailEnd/>
            </a:ln>
          </p:spPr>
          <p:txBody>
            <a:bodyPr/>
            <a:lstStyle/>
            <a:p>
              <a:endParaRPr lang="en-US"/>
            </a:p>
          </p:txBody>
        </p:sp>
        <p:sp>
          <p:nvSpPr>
            <p:cNvPr id="49180" name="Freeform 27"/>
            <p:cNvSpPr>
              <a:spLocks/>
            </p:cNvSpPr>
            <p:nvPr/>
          </p:nvSpPr>
          <p:spPr bwMode="auto">
            <a:xfrm>
              <a:off x="4712" y="1816"/>
              <a:ext cx="86" cy="87"/>
            </a:xfrm>
            <a:custGeom>
              <a:avLst/>
              <a:gdLst>
                <a:gd name="T0" fmla="*/ 0 w 86"/>
                <a:gd name="T1" fmla="*/ 43 h 87"/>
                <a:gd name="T2" fmla="*/ 43 w 86"/>
                <a:gd name="T3" fmla="*/ 0 h 87"/>
                <a:gd name="T4" fmla="*/ 86 w 86"/>
                <a:gd name="T5" fmla="*/ 43 h 87"/>
                <a:gd name="T6" fmla="*/ 86 w 86"/>
                <a:gd name="T7" fmla="*/ 43 h 87"/>
                <a:gd name="T8" fmla="*/ 43 w 86"/>
                <a:gd name="T9" fmla="*/ 87 h 87"/>
                <a:gd name="T10" fmla="*/ 0 w 86"/>
                <a:gd name="T11" fmla="*/ 43 h 87"/>
                <a:gd name="T12" fmla="*/ 0 60000 65536"/>
                <a:gd name="T13" fmla="*/ 0 60000 65536"/>
                <a:gd name="T14" fmla="*/ 0 60000 65536"/>
                <a:gd name="T15" fmla="*/ 0 60000 65536"/>
                <a:gd name="T16" fmla="*/ 0 60000 65536"/>
                <a:gd name="T17" fmla="*/ 0 60000 65536"/>
                <a:gd name="T18" fmla="*/ 0 w 86"/>
                <a:gd name="T19" fmla="*/ 0 h 87"/>
                <a:gd name="T20" fmla="*/ 86 w 86"/>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6" h="87">
                  <a:moveTo>
                    <a:pt x="0" y="43"/>
                  </a:moveTo>
                  <a:cubicBezTo>
                    <a:pt x="0" y="20"/>
                    <a:pt x="19" y="0"/>
                    <a:pt x="43" y="0"/>
                  </a:cubicBezTo>
                  <a:cubicBezTo>
                    <a:pt x="67" y="0"/>
                    <a:pt x="86" y="20"/>
                    <a:pt x="86" y="43"/>
                  </a:cubicBezTo>
                  <a:cubicBezTo>
                    <a:pt x="86" y="43"/>
                    <a:pt x="86" y="43"/>
                    <a:pt x="86" y="43"/>
                  </a:cubicBezTo>
                  <a:cubicBezTo>
                    <a:pt x="86" y="67"/>
                    <a:pt x="67" y="87"/>
                    <a:pt x="43" y="87"/>
                  </a:cubicBezTo>
                  <a:cubicBezTo>
                    <a:pt x="19" y="87"/>
                    <a:pt x="0" y="67"/>
                    <a:pt x="0" y="43"/>
                  </a:cubicBezTo>
                </a:path>
              </a:pathLst>
            </a:custGeom>
            <a:noFill/>
            <a:ln w="3175" cap="rnd">
              <a:solidFill>
                <a:srgbClr val="000000"/>
              </a:solidFill>
              <a:round/>
              <a:headEnd/>
              <a:tailEnd/>
            </a:ln>
          </p:spPr>
          <p:txBody>
            <a:bodyPr/>
            <a:lstStyle/>
            <a:p>
              <a:endParaRPr lang="en-US"/>
            </a:p>
          </p:txBody>
        </p:sp>
        <p:sp>
          <p:nvSpPr>
            <p:cNvPr id="49181" name="Rectangle 28"/>
            <p:cNvSpPr>
              <a:spLocks noChangeArrowheads="1"/>
            </p:cNvSpPr>
            <p:nvPr/>
          </p:nvSpPr>
          <p:spPr bwMode="auto">
            <a:xfrm>
              <a:off x="4321" y="1755"/>
              <a:ext cx="183" cy="200"/>
            </a:xfrm>
            <a:prstGeom prst="rect">
              <a:avLst/>
            </a:prstGeom>
            <a:solidFill>
              <a:srgbClr val="FFFFFF"/>
            </a:solidFill>
            <a:ln w="9525">
              <a:noFill/>
              <a:miter lim="800000"/>
              <a:headEnd/>
              <a:tailEnd/>
            </a:ln>
          </p:spPr>
          <p:txBody>
            <a:bodyPr/>
            <a:lstStyle/>
            <a:p>
              <a:endParaRPr lang="en-US"/>
            </a:p>
          </p:txBody>
        </p:sp>
        <p:sp>
          <p:nvSpPr>
            <p:cNvPr id="49182" name="Rectangle 29"/>
            <p:cNvSpPr>
              <a:spLocks noChangeArrowheads="1"/>
            </p:cNvSpPr>
            <p:nvPr/>
          </p:nvSpPr>
          <p:spPr bwMode="auto">
            <a:xfrm>
              <a:off x="4321" y="1755"/>
              <a:ext cx="183" cy="200"/>
            </a:xfrm>
            <a:prstGeom prst="rect">
              <a:avLst/>
            </a:prstGeom>
            <a:noFill/>
            <a:ln w="3175" cap="rnd">
              <a:solidFill>
                <a:srgbClr val="000000"/>
              </a:solidFill>
              <a:round/>
              <a:headEnd/>
              <a:tailEnd/>
            </a:ln>
          </p:spPr>
          <p:txBody>
            <a:bodyPr/>
            <a:lstStyle/>
            <a:p>
              <a:endParaRPr lang="en-US"/>
            </a:p>
          </p:txBody>
        </p:sp>
        <p:sp>
          <p:nvSpPr>
            <p:cNvPr id="49183" name="Freeform 30"/>
            <p:cNvSpPr>
              <a:spLocks/>
            </p:cNvSpPr>
            <p:nvPr/>
          </p:nvSpPr>
          <p:spPr bwMode="auto">
            <a:xfrm>
              <a:off x="4372" y="1819"/>
              <a:ext cx="82" cy="83"/>
            </a:xfrm>
            <a:custGeom>
              <a:avLst/>
              <a:gdLst>
                <a:gd name="T0" fmla="*/ 0 w 273"/>
                <a:gd name="T1" fmla="*/ 0 h 274"/>
                <a:gd name="T2" fmla="*/ 0 w 273"/>
                <a:gd name="T3" fmla="*/ 0 h 274"/>
                <a:gd name="T4" fmla="*/ 0 w 273"/>
                <a:gd name="T5" fmla="*/ 0 h 274"/>
                <a:gd name="T6" fmla="*/ 0 w 273"/>
                <a:gd name="T7" fmla="*/ 0 h 274"/>
                <a:gd name="T8" fmla="*/ 0 w 273"/>
                <a:gd name="T9" fmla="*/ 0 h 274"/>
                <a:gd name="T10" fmla="*/ 0 w 273"/>
                <a:gd name="T11" fmla="*/ 0 h 274"/>
                <a:gd name="T12" fmla="*/ 0 60000 65536"/>
                <a:gd name="T13" fmla="*/ 0 60000 65536"/>
                <a:gd name="T14" fmla="*/ 0 60000 65536"/>
                <a:gd name="T15" fmla="*/ 0 60000 65536"/>
                <a:gd name="T16" fmla="*/ 0 60000 65536"/>
                <a:gd name="T17" fmla="*/ 0 60000 65536"/>
                <a:gd name="T18" fmla="*/ 0 w 273"/>
                <a:gd name="T19" fmla="*/ 0 h 274"/>
                <a:gd name="T20" fmla="*/ 273 w 273"/>
                <a:gd name="T21" fmla="*/ 274 h 274"/>
              </a:gdLst>
              <a:ahLst/>
              <a:cxnLst>
                <a:cxn ang="T12">
                  <a:pos x="T0" y="T1"/>
                </a:cxn>
                <a:cxn ang="T13">
                  <a:pos x="T2" y="T3"/>
                </a:cxn>
                <a:cxn ang="T14">
                  <a:pos x="T4" y="T5"/>
                </a:cxn>
                <a:cxn ang="T15">
                  <a:pos x="T6" y="T7"/>
                </a:cxn>
                <a:cxn ang="T16">
                  <a:pos x="T8" y="T9"/>
                </a:cxn>
                <a:cxn ang="T17">
                  <a:pos x="T10" y="T11"/>
                </a:cxn>
              </a:cxnLst>
              <a:rect l="T18" t="T19" r="T20" b="T21"/>
              <a:pathLst>
                <a:path w="273" h="274">
                  <a:moveTo>
                    <a:pt x="0" y="137"/>
                  </a:moveTo>
                  <a:cubicBezTo>
                    <a:pt x="0" y="62"/>
                    <a:pt x="61" y="0"/>
                    <a:pt x="137" y="0"/>
                  </a:cubicBezTo>
                  <a:cubicBezTo>
                    <a:pt x="212" y="0"/>
                    <a:pt x="273" y="62"/>
                    <a:pt x="273" y="137"/>
                  </a:cubicBezTo>
                  <a:cubicBezTo>
                    <a:pt x="273" y="137"/>
                    <a:pt x="273" y="137"/>
                    <a:pt x="273" y="137"/>
                  </a:cubicBezTo>
                  <a:cubicBezTo>
                    <a:pt x="273" y="212"/>
                    <a:pt x="212" y="274"/>
                    <a:pt x="137" y="274"/>
                  </a:cubicBezTo>
                  <a:cubicBezTo>
                    <a:pt x="61" y="274"/>
                    <a:pt x="0" y="212"/>
                    <a:pt x="0" y="137"/>
                  </a:cubicBezTo>
                </a:path>
              </a:pathLst>
            </a:custGeom>
            <a:solidFill>
              <a:srgbClr val="FF00FF"/>
            </a:solidFill>
            <a:ln w="0">
              <a:solidFill>
                <a:srgbClr val="000000"/>
              </a:solidFill>
              <a:round/>
              <a:headEnd/>
              <a:tailEnd/>
            </a:ln>
          </p:spPr>
          <p:txBody>
            <a:bodyPr/>
            <a:lstStyle/>
            <a:p>
              <a:endParaRPr lang="en-US"/>
            </a:p>
          </p:txBody>
        </p:sp>
        <p:sp>
          <p:nvSpPr>
            <p:cNvPr id="49184" name="Freeform 31"/>
            <p:cNvSpPr>
              <a:spLocks/>
            </p:cNvSpPr>
            <p:nvPr/>
          </p:nvSpPr>
          <p:spPr bwMode="auto">
            <a:xfrm>
              <a:off x="4372" y="1819"/>
              <a:ext cx="82" cy="83"/>
            </a:xfrm>
            <a:custGeom>
              <a:avLst/>
              <a:gdLst>
                <a:gd name="T0" fmla="*/ 0 w 82"/>
                <a:gd name="T1" fmla="*/ 42 h 83"/>
                <a:gd name="T2" fmla="*/ 41 w 82"/>
                <a:gd name="T3" fmla="*/ 0 h 83"/>
                <a:gd name="T4" fmla="*/ 82 w 82"/>
                <a:gd name="T5" fmla="*/ 42 h 83"/>
                <a:gd name="T6" fmla="*/ 82 w 82"/>
                <a:gd name="T7" fmla="*/ 42 h 83"/>
                <a:gd name="T8" fmla="*/ 41 w 82"/>
                <a:gd name="T9" fmla="*/ 83 h 83"/>
                <a:gd name="T10" fmla="*/ 0 w 82"/>
                <a:gd name="T11" fmla="*/ 42 h 83"/>
                <a:gd name="T12" fmla="*/ 0 60000 65536"/>
                <a:gd name="T13" fmla="*/ 0 60000 65536"/>
                <a:gd name="T14" fmla="*/ 0 60000 65536"/>
                <a:gd name="T15" fmla="*/ 0 60000 65536"/>
                <a:gd name="T16" fmla="*/ 0 60000 65536"/>
                <a:gd name="T17" fmla="*/ 0 60000 65536"/>
                <a:gd name="T18" fmla="*/ 0 w 82"/>
                <a:gd name="T19" fmla="*/ 0 h 83"/>
                <a:gd name="T20" fmla="*/ 82 w 82"/>
                <a:gd name="T21" fmla="*/ 83 h 83"/>
              </a:gdLst>
              <a:ahLst/>
              <a:cxnLst>
                <a:cxn ang="T12">
                  <a:pos x="T0" y="T1"/>
                </a:cxn>
                <a:cxn ang="T13">
                  <a:pos x="T2" y="T3"/>
                </a:cxn>
                <a:cxn ang="T14">
                  <a:pos x="T4" y="T5"/>
                </a:cxn>
                <a:cxn ang="T15">
                  <a:pos x="T6" y="T7"/>
                </a:cxn>
                <a:cxn ang="T16">
                  <a:pos x="T8" y="T9"/>
                </a:cxn>
                <a:cxn ang="T17">
                  <a:pos x="T10" y="T11"/>
                </a:cxn>
              </a:cxnLst>
              <a:rect l="T18" t="T19" r="T20" b="T21"/>
              <a:pathLst>
                <a:path w="82" h="83">
                  <a:moveTo>
                    <a:pt x="0" y="42"/>
                  </a:moveTo>
                  <a:cubicBezTo>
                    <a:pt x="0" y="19"/>
                    <a:pt x="19" y="0"/>
                    <a:pt x="41" y="0"/>
                  </a:cubicBezTo>
                  <a:cubicBezTo>
                    <a:pt x="64" y="0"/>
                    <a:pt x="82" y="19"/>
                    <a:pt x="82" y="42"/>
                  </a:cubicBezTo>
                  <a:cubicBezTo>
                    <a:pt x="82" y="42"/>
                    <a:pt x="82" y="42"/>
                    <a:pt x="82" y="42"/>
                  </a:cubicBezTo>
                  <a:cubicBezTo>
                    <a:pt x="82" y="64"/>
                    <a:pt x="64" y="83"/>
                    <a:pt x="41" y="83"/>
                  </a:cubicBezTo>
                  <a:cubicBezTo>
                    <a:pt x="19" y="83"/>
                    <a:pt x="0" y="64"/>
                    <a:pt x="0" y="42"/>
                  </a:cubicBezTo>
                </a:path>
              </a:pathLst>
            </a:custGeom>
            <a:noFill/>
            <a:ln w="3175" cap="rnd">
              <a:solidFill>
                <a:srgbClr val="000000"/>
              </a:solidFill>
              <a:round/>
              <a:headEnd/>
              <a:tailEnd/>
            </a:ln>
          </p:spPr>
          <p:txBody>
            <a:bodyPr/>
            <a:lstStyle/>
            <a:p>
              <a:endParaRPr lang="en-US"/>
            </a:p>
          </p:txBody>
        </p:sp>
      </p:grpSp>
    </p:spTree>
    <p:custDataLst>
      <p:tags r:id="rId1"/>
    </p:custData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title"/>
          </p:nvPr>
        </p:nvSpPr>
        <p:spPr/>
        <p:txBody>
          <a:bodyPr/>
          <a:lstStyle/>
          <a:p>
            <a:r>
              <a:rPr lang="en-US" smtClean="0"/>
              <a:t>Global Networks with Demand and Currency Exchange Risks: 	Using Active Operational Hedging in Place of Financial</a:t>
            </a:r>
          </a:p>
        </p:txBody>
      </p:sp>
      <p:sp>
        <p:nvSpPr>
          <p:cNvPr id="50179" name="Rectangle 2"/>
          <p:cNvSpPr>
            <a:spLocks noGrp="1" noChangeArrowheads="1"/>
          </p:cNvSpPr>
          <p:nvPr>
            <p:ph idx="1"/>
          </p:nvPr>
        </p:nvSpPr>
        <p:spPr/>
        <p:txBody>
          <a:bodyPr/>
          <a:lstStyle/>
          <a:p>
            <a:pPr>
              <a:lnSpc>
                <a:spcPct val="90000"/>
              </a:lnSpc>
            </a:pPr>
            <a:r>
              <a:rPr lang="en-US" smtClean="0"/>
              <a:t>Suppose we just produce in Europe when U.S. demand is high and just in U.S when U.S. demand is low</a:t>
            </a:r>
          </a:p>
          <a:p>
            <a:pPr>
              <a:lnSpc>
                <a:spcPct val="90000"/>
              </a:lnSpc>
            </a:pPr>
            <a:endParaRPr lang="en-US" smtClean="0"/>
          </a:p>
          <a:p>
            <a:pPr>
              <a:lnSpc>
                <a:spcPct val="90000"/>
              </a:lnSpc>
            </a:pPr>
            <a:endParaRPr lang="en-US" smtClean="0"/>
          </a:p>
          <a:p>
            <a:pPr>
              <a:lnSpc>
                <a:spcPct val="90000"/>
              </a:lnSpc>
            </a:pPr>
            <a:endParaRPr lang="en-US" smtClean="0"/>
          </a:p>
          <a:p>
            <a:pPr>
              <a:lnSpc>
                <a:spcPct val="90000"/>
              </a:lnSpc>
            </a:pPr>
            <a:r>
              <a:rPr lang="en-US" smtClean="0"/>
              <a:t>Result:</a:t>
            </a:r>
          </a:p>
          <a:p>
            <a:pPr lvl="1">
              <a:lnSpc>
                <a:spcPct val="90000"/>
              </a:lnSpc>
            </a:pPr>
            <a:r>
              <a:rPr lang="en-US" sz="1900" smtClean="0"/>
              <a:t>U.S. demand high:</a:t>
            </a:r>
          </a:p>
          <a:p>
            <a:pPr lvl="2">
              <a:lnSpc>
                <a:spcPct val="90000"/>
              </a:lnSpc>
            </a:pPr>
            <a:r>
              <a:rPr lang="en-US" sz="1700" smtClean="0"/>
              <a:t>Sales: $2000M in U.S. + </a:t>
            </a:r>
            <a:r>
              <a:rPr lang="en-US" sz="1700" smtClean="0">
                <a:cs typeface="Times New Roman" pitchFamily="18" charset="0"/>
              </a:rPr>
              <a:t>€</a:t>
            </a:r>
            <a:r>
              <a:rPr lang="en-US" sz="1700" smtClean="0"/>
              <a:t>1000M in Europe </a:t>
            </a:r>
            <a:r>
              <a:rPr lang="en-US" sz="1500" smtClean="0">
                <a:cs typeface="Times New Roman" pitchFamily="18" charset="0"/>
              </a:rPr>
              <a:t>@ $1/ € </a:t>
            </a:r>
            <a:r>
              <a:rPr lang="en-US" sz="1700" smtClean="0"/>
              <a:t>= $3000M</a:t>
            </a:r>
          </a:p>
          <a:p>
            <a:pPr lvl="2">
              <a:lnSpc>
                <a:spcPct val="90000"/>
              </a:lnSpc>
            </a:pPr>
            <a:r>
              <a:rPr lang="en-US" sz="1700" smtClean="0"/>
              <a:t>Cost: </a:t>
            </a:r>
            <a:r>
              <a:rPr lang="en-US" sz="1700" smtClean="0">
                <a:cs typeface="Times New Roman" pitchFamily="18" charset="0"/>
              </a:rPr>
              <a:t>€</a:t>
            </a:r>
            <a:r>
              <a:rPr lang="en-US" sz="1700" smtClean="0"/>
              <a:t> 1500M in Europe </a:t>
            </a:r>
            <a:r>
              <a:rPr lang="en-US" sz="1500" smtClean="0">
                <a:cs typeface="Times New Roman" pitchFamily="18" charset="0"/>
              </a:rPr>
              <a:t>@ $1/ € </a:t>
            </a:r>
            <a:r>
              <a:rPr lang="en-US" sz="1700" smtClean="0"/>
              <a:t>= $1500M</a:t>
            </a:r>
          </a:p>
          <a:p>
            <a:pPr lvl="2">
              <a:lnSpc>
                <a:spcPct val="90000"/>
              </a:lnSpc>
            </a:pPr>
            <a:r>
              <a:rPr lang="en-US" sz="1700" smtClean="0"/>
              <a:t>Net: $1500M</a:t>
            </a:r>
          </a:p>
          <a:p>
            <a:pPr lvl="1">
              <a:lnSpc>
                <a:spcPct val="90000"/>
              </a:lnSpc>
            </a:pPr>
            <a:r>
              <a:rPr lang="en-US" sz="1900" smtClean="0"/>
              <a:t>U.S. demand low:</a:t>
            </a:r>
          </a:p>
          <a:p>
            <a:pPr lvl="2">
              <a:lnSpc>
                <a:spcPct val="90000"/>
              </a:lnSpc>
            </a:pPr>
            <a:r>
              <a:rPr lang="en-US" sz="1700" smtClean="0"/>
              <a:t>Sales: $1000M in U.S. + </a:t>
            </a:r>
            <a:r>
              <a:rPr lang="en-US" sz="1700" smtClean="0">
                <a:cs typeface="Times New Roman" pitchFamily="18" charset="0"/>
              </a:rPr>
              <a:t>€2</a:t>
            </a:r>
            <a:r>
              <a:rPr lang="en-US" sz="1700" smtClean="0"/>
              <a:t>000M in Europe </a:t>
            </a:r>
            <a:r>
              <a:rPr lang="en-US" sz="1500" smtClean="0">
                <a:cs typeface="Times New Roman" pitchFamily="18" charset="0"/>
              </a:rPr>
              <a:t>@ $2/ € </a:t>
            </a:r>
            <a:r>
              <a:rPr lang="en-US" sz="1700" smtClean="0"/>
              <a:t>= $5000M</a:t>
            </a:r>
          </a:p>
          <a:p>
            <a:pPr lvl="2">
              <a:lnSpc>
                <a:spcPct val="90000"/>
              </a:lnSpc>
            </a:pPr>
            <a:r>
              <a:rPr lang="en-US" sz="1700" smtClean="0"/>
              <a:t>Cost: </a:t>
            </a:r>
            <a:r>
              <a:rPr lang="en-US" sz="1700" smtClean="0">
                <a:cs typeface="Times New Roman" pitchFamily="18" charset="0"/>
              </a:rPr>
              <a:t>$</a:t>
            </a:r>
            <a:r>
              <a:rPr lang="en-US" sz="1700" smtClean="0"/>
              <a:t>1500M in U.S.</a:t>
            </a:r>
          </a:p>
          <a:p>
            <a:pPr lvl="2">
              <a:lnSpc>
                <a:spcPct val="90000"/>
              </a:lnSpc>
            </a:pPr>
            <a:r>
              <a:rPr lang="en-US" sz="1700" smtClean="0"/>
              <a:t>Net: $3500M</a:t>
            </a:r>
          </a:p>
          <a:p>
            <a:pPr lvl="1">
              <a:lnSpc>
                <a:spcPct val="90000"/>
              </a:lnSpc>
            </a:pPr>
            <a:r>
              <a:rPr lang="en-US" sz="1900" b="1" smtClean="0">
                <a:solidFill>
                  <a:schemeClr val="accent2"/>
                </a:solidFill>
              </a:rPr>
              <a:t>Expectation: $2500M! (&gt;&gt;$2000M with financial hedging)</a:t>
            </a:r>
          </a:p>
          <a:p>
            <a:pPr>
              <a:lnSpc>
                <a:spcPct val="90000"/>
              </a:lnSpc>
              <a:buFont typeface="Wingdings" pitchFamily="2" charset="2"/>
              <a:buChar char="Ø"/>
            </a:pPr>
            <a:endParaRPr lang="en-US" sz="1900" smtClean="0">
              <a:solidFill>
                <a:schemeClr val="accent2"/>
              </a:solidFill>
            </a:endParaRPr>
          </a:p>
          <a:p>
            <a:pPr>
              <a:lnSpc>
                <a:spcPct val="90000"/>
              </a:lnSpc>
              <a:buFont typeface="Wingdings" pitchFamily="2" charset="2"/>
              <a:buChar char="Ø"/>
            </a:pPr>
            <a:r>
              <a:rPr lang="en-US" sz="1900" smtClean="0">
                <a:solidFill>
                  <a:schemeClr val="accent2"/>
                </a:solidFill>
              </a:rPr>
              <a:t>Operational flexibility can exploit upside and add value as well as mitigate risk</a:t>
            </a:r>
          </a:p>
        </p:txBody>
      </p:sp>
      <p:grpSp>
        <p:nvGrpSpPr>
          <p:cNvPr id="50180" name="Group 4"/>
          <p:cNvGrpSpPr>
            <a:grpSpLocks/>
          </p:cNvGrpSpPr>
          <p:nvPr/>
        </p:nvGrpSpPr>
        <p:grpSpPr bwMode="auto">
          <a:xfrm>
            <a:off x="7358063" y="1639888"/>
            <a:ext cx="1604962" cy="1644650"/>
            <a:chOff x="4230" y="2993"/>
            <a:chExt cx="731" cy="732"/>
          </a:xfrm>
        </p:grpSpPr>
        <p:sp>
          <p:nvSpPr>
            <p:cNvPr id="50182" name="Rectangle 5"/>
            <p:cNvSpPr>
              <a:spLocks noChangeArrowheads="1"/>
            </p:cNvSpPr>
            <p:nvPr/>
          </p:nvSpPr>
          <p:spPr bwMode="auto">
            <a:xfrm>
              <a:off x="4230" y="2993"/>
              <a:ext cx="731" cy="732"/>
            </a:xfrm>
            <a:prstGeom prst="rect">
              <a:avLst/>
            </a:prstGeom>
            <a:solidFill>
              <a:srgbClr val="FFFFFF"/>
            </a:solidFill>
            <a:ln w="9525">
              <a:noFill/>
              <a:miter lim="800000"/>
              <a:headEnd/>
              <a:tailEnd/>
            </a:ln>
          </p:spPr>
          <p:txBody>
            <a:bodyPr/>
            <a:lstStyle/>
            <a:p>
              <a:endParaRPr lang="en-US"/>
            </a:p>
          </p:txBody>
        </p:sp>
        <p:sp>
          <p:nvSpPr>
            <p:cNvPr id="50183" name="Rectangle 6"/>
            <p:cNvSpPr>
              <a:spLocks noChangeArrowheads="1"/>
            </p:cNvSpPr>
            <p:nvPr/>
          </p:nvSpPr>
          <p:spPr bwMode="auto">
            <a:xfrm>
              <a:off x="4306" y="3048"/>
              <a:ext cx="231" cy="81"/>
            </a:xfrm>
            <a:prstGeom prst="rect">
              <a:avLst/>
            </a:prstGeom>
            <a:noFill/>
            <a:ln w="9525">
              <a:noFill/>
              <a:miter lim="800000"/>
              <a:headEnd/>
              <a:tailEnd/>
            </a:ln>
          </p:spPr>
          <p:txBody>
            <a:bodyPr wrap="none" lIns="0" tIns="0" rIns="0" bIns="0">
              <a:spAutoFit/>
            </a:bodyPr>
            <a:lstStyle/>
            <a:p>
              <a:r>
                <a:rPr lang="en-US" sz="1200">
                  <a:solidFill>
                    <a:srgbClr val="FF00FF"/>
                  </a:solidFill>
                  <a:latin typeface="Arial" charset="0"/>
                </a:rPr>
                <a:t>Market </a:t>
              </a:r>
              <a:endParaRPr lang="en-US" sz="4400"/>
            </a:p>
          </p:txBody>
        </p:sp>
        <p:sp>
          <p:nvSpPr>
            <p:cNvPr id="50184" name="Rectangle 7"/>
            <p:cNvSpPr>
              <a:spLocks noChangeArrowheads="1"/>
            </p:cNvSpPr>
            <p:nvPr/>
          </p:nvSpPr>
          <p:spPr bwMode="auto">
            <a:xfrm>
              <a:off x="4529" y="3048"/>
              <a:ext cx="39" cy="81"/>
            </a:xfrm>
            <a:prstGeom prst="rect">
              <a:avLst/>
            </a:prstGeom>
            <a:noFill/>
            <a:ln w="9525">
              <a:noFill/>
              <a:miter lim="800000"/>
              <a:headEnd/>
              <a:tailEnd/>
            </a:ln>
          </p:spPr>
          <p:txBody>
            <a:bodyPr wrap="none" lIns="0" tIns="0" rIns="0" bIns="0">
              <a:spAutoFit/>
            </a:bodyPr>
            <a:lstStyle/>
            <a:p>
              <a:r>
                <a:rPr lang="en-US" sz="1200">
                  <a:solidFill>
                    <a:srgbClr val="FF00FF"/>
                  </a:solidFill>
                  <a:latin typeface="Arial" charset="0"/>
                </a:rPr>
                <a:t>1</a:t>
              </a:r>
              <a:endParaRPr lang="en-US" sz="4400"/>
            </a:p>
          </p:txBody>
        </p:sp>
        <p:sp>
          <p:nvSpPr>
            <p:cNvPr id="50185" name="Rectangle 8"/>
            <p:cNvSpPr>
              <a:spLocks noChangeArrowheads="1"/>
            </p:cNvSpPr>
            <p:nvPr/>
          </p:nvSpPr>
          <p:spPr bwMode="auto">
            <a:xfrm>
              <a:off x="4648" y="3048"/>
              <a:ext cx="231" cy="81"/>
            </a:xfrm>
            <a:prstGeom prst="rect">
              <a:avLst/>
            </a:prstGeom>
            <a:noFill/>
            <a:ln w="9525">
              <a:noFill/>
              <a:miter lim="800000"/>
              <a:headEnd/>
              <a:tailEnd/>
            </a:ln>
          </p:spPr>
          <p:txBody>
            <a:bodyPr wrap="none" lIns="0" tIns="0" rIns="0" bIns="0">
              <a:spAutoFit/>
            </a:bodyPr>
            <a:lstStyle/>
            <a:p>
              <a:r>
                <a:rPr lang="en-US" sz="1200">
                  <a:solidFill>
                    <a:srgbClr val="0000FF"/>
                  </a:solidFill>
                  <a:latin typeface="Arial" charset="0"/>
                </a:rPr>
                <a:t>Market </a:t>
              </a:r>
              <a:endParaRPr lang="en-US" sz="4400"/>
            </a:p>
          </p:txBody>
        </p:sp>
        <p:sp>
          <p:nvSpPr>
            <p:cNvPr id="50186" name="Rectangle 9"/>
            <p:cNvSpPr>
              <a:spLocks noChangeArrowheads="1"/>
            </p:cNvSpPr>
            <p:nvPr/>
          </p:nvSpPr>
          <p:spPr bwMode="auto">
            <a:xfrm>
              <a:off x="4870" y="3048"/>
              <a:ext cx="38" cy="81"/>
            </a:xfrm>
            <a:prstGeom prst="rect">
              <a:avLst/>
            </a:prstGeom>
            <a:noFill/>
            <a:ln w="9525">
              <a:noFill/>
              <a:miter lim="800000"/>
              <a:headEnd/>
              <a:tailEnd/>
            </a:ln>
          </p:spPr>
          <p:txBody>
            <a:bodyPr wrap="none" lIns="0" tIns="0" rIns="0" bIns="0">
              <a:spAutoFit/>
            </a:bodyPr>
            <a:lstStyle/>
            <a:p>
              <a:r>
                <a:rPr lang="en-US" sz="1200">
                  <a:solidFill>
                    <a:srgbClr val="0000FF"/>
                  </a:solidFill>
                  <a:latin typeface="Arial" charset="0"/>
                </a:rPr>
                <a:t>2</a:t>
              </a:r>
              <a:endParaRPr lang="en-US" sz="4400"/>
            </a:p>
          </p:txBody>
        </p:sp>
        <p:sp>
          <p:nvSpPr>
            <p:cNvPr id="50187" name="Rectangle 10"/>
            <p:cNvSpPr>
              <a:spLocks noChangeArrowheads="1"/>
            </p:cNvSpPr>
            <p:nvPr/>
          </p:nvSpPr>
          <p:spPr bwMode="auto">
            <a:xfrm>
              <a:off x="4663" y="3487"/>
              <a:ext cx="183" cy="200"/>
            </a:xfrm>
            <a:prstGeom prst="rect">
              <a:avLst/>
            </a:prstGeom>
            <a:solidFill>
              <a:srgbClr val="FFFFFF"/>
            </a:solidFill>
            <a:ln w="9525">
              <a:noFill/>
              <a:miter lim="800000"/>
              <a:headEnd/>
              <a:tailEnd/>
            </a:ln>
          </p:spPr>
          <p:txBody>
            <a:bodyPr/>
            <a:lstStyle/>
            <a:p>
              <a:endParaRPr lang="en-US"/>
            </a:p>
          </p:txBody>
        </p:sp>
        <p:sp>
          <p:nvSpPr>
            <p:cNvPr id="50188" name="Rectangle 11"/>
            <p:cNvSpPr>
              <a:spLocks noChangeArrowheads="1"/>
            </p:cNvSpPr>
            <p:nvPr/>
          </p:nvSpPr>
          <p:spPr bwMode="auto">
            <a:xfrm>
              <a:off x="4663" y="3487"/>
              <a:ext cx="183" cy="200"/>
            </a:xfrm>
            <a:prstGeom prst="rect">
              <a:avLst/>
            </a:prstGeom>
            <a:noFill/>
            <a:ln w="3175" cap="rnd">
              <a:solidFill>
                <a:srgbClr val="000000"/>
              </a:solidFill>
              <a:round/>
              <a:headEnd/>
              <a:tailEnd/>
            </a:ln>
          </p:spPr>
          <p:txBody>
            <a:bodyPr/>
            <a:lstStyle/>
            <a:p>
              <a:endParaRPr lang="en-US"/>
            </a:p>
          </p:txBody>
        </p:sp>
        <p:sp>
          <p:nvSpPr>
            <p:cNvPr id="50189" name="Rectangle 12"/>
            <p:cNvSpPr>
              <a:spLocks noChangeArrowheads="1"/>
            </p:cNvSpPr>
            <p:nvPr/>
          </p:nvSpPr>
          <p:spPr bwMode="auto">
            <a:xfrm>
              <a:off x="4663" y="3165"/>
              <a:ext cx="184" cy="200"/>
            </a:xfrm>
            <a:prstGeom prst="rect">
              <a:avLst/>
            </a:prstGeom>
            <a:solidFill>
              <a:srgbClr val="FFFFFF"/>
            </a:solidFill>
            <a:ln w="9525">
              <a:noFill/>
              <a:miter lim="800000"/>
              <a:headEnd/>
              <a:tailEnd/>
            </a:ln>
          </p:spPr>
          <p:txBody>
            <a:bodyPr/>
            <a:lstStyle/>
            <a:p>
              <a:endParaRPr lang="en-US"/>
            </a:p>
          </p:txBody>
        </p:sp>
        <p:sp>
          <p:nvSpPr>
            <p:cNvPr id="50190" name="Rectangle 13"/>
            <p:cNvSpPr>
              <a:spLocks noChangeArrowheads="1"/>
            </p:cNvSpPr>
            <p:nvPr/>
          </p:nvSpPr>
          <p:spPr bwMode="auto">
            <a:xfrm>
              <a:off x="4321" y="3165"/>
              <a:ext cx="183" cy="201"/>
            </a:xfrm>
            <a:prstGeom prst="rect">
              <a:avLst/>
            </a:prstGeom>
            <a:solidFill>
              <a:srgbClr val="FFFFFF"/>
            </a:solidFill>
            <a:ln w="9525">
              <a:noFill/>
              <a:miter lim="800000"/>
              <a:headEnd/>
              <a:tailEnd/>
            </a:ln>
          </p:spPr>
          <p:txBody>
            <a:bodyPr/>
            <a:lstStyle/>
            <a:p>
              <a:endParaRPr lang="en-US"/>
            </a:p>
          </p:txBody>
        </p:sp>
        <p:sp>
          <p:nvSpPr>
            <p:cNvPr id="50191" name="Rectangle 14"/>
            <p:cNvSpPr>
              <a:spLocks noChangeArrowheads="1"/>
            </p:cNvSpPr>
            <p:nvPr/>
          </p:nvSpPr>
          <p:spPr bwMode="auto">
            <a:xfrm>
              <a:off x="4321" y="3165"/>
              <a:ext cx="183" cy="201"/>
            </a:xfrm>
            <a:prstGeom prst="rect">
              <a:avLst/>
            </a:prstGeom>
            <a:noFill/>
            <a:ln w="3175" cap="rnd">
              <a:solidFill>
                <a:srgbClr val="000000"/>
              </a:solidFill>
              <a:round/>
              <a:headEnd/>
              <a:tailEnd/>
            </a:ln>
          </p:spPr>
          <p:txBody>
            <a:bodyPr/>
            <a:lstStyle/>
            <a:p>
              <a:endParaRPr lang="en-US"/>
            </a:p>
          </p:txBody>
        </p:sp>
        <p:sp>
          <p:nvSpPr>
            <p:cNvPr id="50192" name="Rectangle 15"/>
            <p:cNvSpPr>
              <a:spLocks noChangeArrowheads="1"/>
            </p:cNvSpPr>
            <p:nvPr/>
          </p:nvSpPr>
          <p:spPr bwMode="auto">
            <a:xfrm>
              <a:off x="4321" y="3487"/>
              <a:ext cx="183" cy="200"/>
            </a:xfrm>
            <a:prstGeom prst="rect">
              <a:avLst/>
            </a:prstGeom>
            <a:solidFill>
              <a:srgbClr val="FFFFFF"/>
            </a:solidFill>
            <a:ln w="9525">
              <a:noFill/>
              <a:miter lim="800000"/>
              <a:headEnd/>
              <a:tailEnd/>
            </a:ln>
          </p:spPr>
          <p:txBody>
            <a:bodyPr/>
            <a:lstStyle/>
            <a:p>
              <a:endParaRPr lang="en-US"/>
            </a:p>
          </p:txBody>
        </p:sp>
        <p:sp>
          <p:nvSpPr>
            <p:cNvPr id="50193" name="Rectangle 16"/>
            <p:cNvSpPr>
              <a:spLocks noChangeArrowheads="1"/>
            </p:cNvSpPr>
            <p:nvPr/>
          </p:nvSpPr>
          <p:spPr bwMode="auto">
            <a:xfrm>
              <a:off x="4321" y="3487"/>
              <a:ext cx="183" cy="200"/>
            </a:xfrm>
            <a:prstGeom prst="rect">
              <a:avLst/>
            </a:prstGeom>
            <a:noFill/>
            <a:ln w="3175" cap="rnd">
              <a:solidFill>
                <a:srgbClr val="000000"/>
              </a:solidFill>
              <a:round/>
              <a:headEnd/>
              <a:tailEnd/>
            </a:ln>
          </p:spPr>
          <p:txBody>
            <a:bodyPr/>
            <a:lstStyle/>
            <a:p>
              <a:endParaRPr lang="en-US"/>
            </a:p>
          </p:txBody>
        </p:sp>
        <p:sp>
          <p:nvSpPr>
            <p:cNvPr id="50194" name="Line 17"/>
            <p:cNvSpPr>
              <a:spLocks noChangeShapeType="1"/>
            </p:cNvSpPr>
            <p:nvPr/>
          </p:nvSpPr>
          <p:spPr bwMode="auto">
            <a:xfrm>
              <a:off x="4412" y="3373"/>
              <a:ext cx="1" cy="83"/>
            </a:xfrm>
            <a:prstGeom prst="line">
              <a:avLst/>
            </a:prstGeom>
            <a:noFill/>
            <a:ln w="3175" cap="rnd">
              <a:solidFill>
                <a:srgbClr val="000000"/>
              </a:solidFill>
              <a:round/>
              <a:headEnd/>
              <a:tailEnd/>
            </a:ln>
          </p:spPr>
          <p:txBody>
            <a:bodyPr/>
            <a:lstStyle/>
            <a:p>
              <a:endParaRPr lang="en-US"/>
            </a:p>
          </p:txBody>
        </p:sp>
        <p:sp>
          <p:nvSpPr>
            <p:cNvPr id="50195" name="Freeform 18"/>
            <p:cNvSpPr>
              <a:spLocks/>
            </p:cNvSpPr>
            <p:nvPr/>
          </p:nvSpPr>
          <p:spPr bwMode="auto">
            <a:xfrm>
              <a:off x="4395" y="3451"/>
              <a:ext cx="36" cy="36"/>
            </a:xfrm>
            <a:custGeom>
              <a:avLst/>
              <a:gdLst>
                <a:gd name="T0" fmla="*/ 36 w 36"/>
                <a:gd name="T1" fmla="*/ 0 h 36"/>
                <a:gd name="T2" fmla="*/ 19 w 36"/>
                <a:gd name="T3" fmla="*/ 36 h 36"/>
                <a:gd name="T4" fmla="*/ 0 w 36"/>
                <a:gd name="T5" fmla="*/ 1 h 36"/>
                <a:gd name="T6" fmla="*/ 36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36" y="0"/>
                  </a:moveTo>
                  <a:lnTo>
                    <a:pt x="19" y="36"/>
                  </a:lnTo>
                  <a:lnTo>
                    <a:pt x="0" y="1"/>
                  </a:lnTo>
                  <a:lnTo>
                    <a:pt x="36" y="0"/>
                  </a:lnTo>
                  <a:close/>
                </a:path>
              </a:pathLst>
            </a:custGeom>
            <a:solidFill>
              <a:srgbClr val="000000"/>
            </a:solidFill>
            <a:ln w="9525">
              <a:noFill/>
              <a:round/>
              <a:headEnd/>
              <a:tailEnd/>
            </a:ln>
          </p:spPr>
          <p:txBody>
            <a:bodyPr/>
            <a:lstStyle/>
            <a:p>
              <a:endParaRPr lang="en-US"/>
            </a:p>
          </p:txBody>
        </p:sp>
        <p:sp>
          <p:nvSpPr>
            <p:cNvPr id="50196" name="Freeform 19"/>
            <p:cNvSpPr>
              <a:spLocks/>
            </p:cNvSpPr>
            <p:nvPr/>
          </p:nvSpPr>
          <p:spPr bwMode="auto">
            <a:xfrm>
              <a:off x="4372" y="3553"/>
              <a:ext cx="82" cy="82"/>
            </a:xfrm>
            <a:custGeom>
              <a:avLst/>
              <a:gdLst>
                <a:gd name="T0" fmla="*/ 0 w 273"/>
                <a:gd name="T1" fmla="*/ 0 h 273"/>
                <a:gd name="T2" fmla="*/ 0 w 273"/>
                <a:gd name="T3" fmla="*/ 0 h 273"/>
                <a:gd name="T4" fmla="*/ 0 w 273"/>
                <a:gd name="T5" fmla="*/ 0 h 273"/>
                <a:gd name="T6" fmla="*/ 0 w 273"/>
                <a:gd name="T7" fmla="*/ 0 h 273"/>
                <a:gd name="T8" fmla="*/ 0 w 273"/>
                <a:gd name="T9" fmla="*/ 0 h 273"/>
                <a:gd name="T10" fmla="*/ 0 w 273"/>
                <a:gd name="T11" fmla="*/ 0 h 273"/>
                <a:gd name="T12" fmla="*/ 0 60000 65536"/>
                <a:gd name="T13" fmla="*/ 0 60000 65536"/>
                <a:gd name="T14" fmla="*/ 0 60000 65536"/>
                <a:gd name="T15" fmla="*/ 0 60000 65536"/>
                <a:gd name="T16" fmla="*/ 0 60000 65536"/>
                <a:gd name="T17" fmla="*/ 0 60000 65536"/>
                <a:gd name="T18" fmla="*/ 0 w 273"/>
                <a:gd name="T19" fmla="*/ 0 h 273"/>
                <a:gd name="T20" fmla="*/ 273 w 273"/>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73" h="273">
                  <a:moveTo>
                    <a:pt x="0" y="137"/>
                  </a:moveTo>
                  <a:cubicBezTo>
                    <a:pt x="0" y="61"/>
                    <a:pt x="61" y="0"/>
                    <a:pt x="137" y="0"/>
                  </a:cubicBezTo>
                  <a:cubicBezTo>
                    <a:pt x="212" y="0"/>
                    <a:pt x="273" y="61"/>
                    <a:pt x="273" y="137"/>
                  </a:cubicBezTo>
                  <a:cubicBezTo>
                    <a:pt x="273" y="137"/>
                    <a:pt x="273" y="137"/>
                    <a:pt x="273" y="137"/>
                  </a:cubicBezTo>
                  <a:cubicBezTo>
                    <a:pt x="273" y="212"/>
                    <a:pt x="212" y="273"/>
                    <a:pt x="137" y="273"/>
                  </a:cubicBezTo>
                  <a:cubicBezTo>
                    <a:pt x="61" y="273"/>
                    <a:pt x="0" y="212"/>
                    <a:pt x="0" y="137"/>
                  </a:cubicBezTo>
                </a:path>
              </a:pathLst>
            </a:custGeom>
            <a:solidFill>
              <a:srgbClr val="FF00FF"/>
            </a:solidFill>
            <a:ln w="0">
              <a:solidFill>
                <a:srgbClr val="000000"/>
              </a:solidFill>
              <a:round/>
              <a:headEnd/>
              <a:tailEnd/>
            </a:ln>
          </p:spPr>
          <p:txBody>
            <a:bodyPr/>
            <a:lstStyle/>
            <a:p>
              <a:endParaRPr lang="en-US"/>
            </a:p>
          </p:txBody>
        </p:sp>
        <p:sp>
          <p:nvSpPr>
            <p:cNvPr id="50197" name="Freeform 20"/>
            <p:cNvSpPr>
              <a:spLocks/>
            </p:cNvSpPr>
            <p:nvPr/>
          </p:nvSpPr>
          <p:spPr bwMode="auto">
            <a:xfrm>
              <a:off x="4372" y="3553"/>
              <a:ext cx="82" cy="82"/>
            </a:xfrm>
            <a:custGeom>
              <a:avLst/>
              <a:gdLst>
                <a:gd name="T0" fmla="*/ 0 w 82"/>
                <a:gd name="T1" fmla="*/ 41 h 82"/>
                <a:gd name="T2" fmla="*/ 41 w 82"/>
                <a:gd name="T3" fmla="*/ 0 h 82"/>
                <a:gd name="T4" fmla="*/ 82 w 82"/>
                <a:gd name="T5" fmla="*/ 41 h 82"/>
                <a:gd name="T6" fmla="*/ 82 w 82"/>
                <a:gd name="T7" fmla="*/ 41 h 82"/>
                <a:gd name="T8" fmla="*/ 41 w 82"/>
                <a:gd name="T9" fmla="*/ 82 h 82"/>
                <a:gd name="T10" fmla="*/ 0 w 82"/>
                <a:gd name="T11" fmla="*/ 41 h 82"/>
                <a:gd name="T12" fmla="*/ 0 60000 65536"/>
                <a:gd name="T13" fmla="*/ 0 60000 65536"/>
                <a:gd name="T14" fmla="*/ 0 60000 65536"/>
                <a:gd name="T15" fmla="*/ 0 60000 65536"/>
                <a:gd name="T16" fmla="*/ 0 60000 65536"/>
                <a:gd name="T17" fmla="*/ 0 60000 65536"/>
                <a:gd name="T18" fmla="*/ 0 w 82"/>
                <a:gd name="T19" fmla="*/ 0 h 82"/>
                <a:gd name="T20" fmla="*/ 82 w 82"/>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82" h="82">
                  <a:moveTo>
                    <a:pt x="0" y="41"/>
                  </a:moveTo>
                  <a:cubicBezTo>
                    <a:pt x="0" y="18"/>
                    <a:pt x="18" y="0"/>
                    <a:pt x="41" y="0"/>
                  </a:cubicBezTo>
                  <a:cubicBezTo>
                    <a:pt x="63" y="0"/>
                    <a:pt x="82" y="18"/>
                    <a:pt x="82" y="41"/>
                  </a:cubicBezTo>
                  <a:cubicBezTo>
                    <a:pt x="82" y="41"/>
                    <a:pt x="82" y="41"/>
                    <a:pt x="82" y="41"/>
                  </a:cubicBezTo>
                  <a:cubicBezTo>
                    <a:pt x="82" y="64"/>
                    <a:pt x="63" y="82"/>
                    <a:pt x="41" y="82"/>
                  </a:cubicBezTo>
                  <a:cubicBezTo>
                    <a:pt x="18" y="82"/>
                    <a:pt x="0" y="64"/>
                    <a:pt x="0" y="41"/>
                  </a:cubicBezTo>
                </a:path>
              </a:pathLst>
            </a:custGeom>
            <a:noFill/>
            <a:ln w="3175" cap="rnd">
              <a:solidFill>
                <a:srgbClr val="000000"/>
              </a:solidFill>
              <a:round/>
              <a:headEnd/>
              <a:tailEnd/>
            </a:ln>
          </p:spPr>
          <p:txBody>
            <a:bodyPr/>
            <a:lstStyle/>
            <a:p>
              <a:endParaRPr lang="en-US"/>
            </a:p>
          </p:txBody>
        </p:sp>
        <p:sp>
          <p:nvSpPr>
            <p:cNvPr id="50198" name="Freeform 21"/>
            <p:cNvSpPr>
              <a:spLocks/>
            </p:cNvSpPr>
            <p:nvPr/>
          </p:nvSpPr>
          <p:spPr bwMode="auto">
            <a:xfrm>
              <a:off x="4712" y="3548"/>
              <a:ext cx="86" cy="87"/>
            </a:xfrm>
            <a:custGeom>
              <a:avLst/>
              <a:gdLst>
                <a:gd name="T0" fmla="*/ 0 w 288"/>
                <a:gd name="T1" fmla="*/ 0 h 288"/>
                <a:gd name="T2" fmla="*/ 0 w 288"/>
                <a:gd name="T3" fmla="*/ 0 h 288"/>
                <a:gd name="T4" fmla="*/ 0 w 288"/>
                <a:gd name="T5" fmla="*/ 0 h 288"/>
                <a:gd name="T6" fmla="*/ 0 w 288"/>
                <a:gd name="T7" fmla="*/ 0 h 288"/>
                <a:gd name="T8" fmla="*/ 0 w 288"/>
                <a:gd name="T9" fmla="*/ 0 h 288"/>
                <a:gd name="T10" fmla="*/ 0 w 288"/>
                <a:gd name="T11" fmla="*/ 0 h 288"/>
                <a:gd name="T12" fmla="*/ 0 60000 65536"/>
                <a:gd name="T13" fmla="*/ 0 60000 65536"/>
                <a:gd name="T14" fmla="*/ 0 60000 65536"/>
                <a:gd name="T15" fmla="*/ 0 60000 65536"/>
                <a:gd name="T16" fmla="*/ 0 60000 65536"/>
                <a:gd name="T17" fmla="*/ 0 60000 65536"/>
                <a:gd name="T18" fmla="*/ 0 w 288"/>
                <a:gd name="T19" fmla="*/ 0 h 288"/>
                <a:gd name="T20" fmla="*/ 288 w 288"/>
                <a:gd name="T21" fmla="*/ 288 h 288"/>
              </a:gdLst>
              <a:ahLst/>
              <a:cxnLst>
                <a:cxn ang="T12">
                  <a:pos x="T0" y="T1"/>
                </a:cxn>
                <a:cxn ang="T13">
                  <a:pos x="T2" y="T3"/>
                </a:cxn>
                <a:cxn ang="T14">
                  <a:pos x="T4" y="T5"/>
                </a:cxn>
                <a:cxn ang="T15">
                  <a:pos x="T6" y="T7"/>
                </a:cxn>
                <a:cxn ang="T16">
                  <a:pos x="T8" y="T9"/>
                </a:cxn>
                <a:cxn ang="T17">
                  <a:pos x="T10" y="T11"/>
                </a:cxn>
              </a:cxnLst>
              <a:rect l="T18" t="T19" r="T20" b="T21"/>
              <a:pathLst>
                <a:path w="288" h="288">
                  <a:moveTo>
                    <a:pt x="0" y="144"/>
                  </a:moveTo>
                  <a:cubicBezTo>
                    <a:pt x="0" y="65"/>
                    <a:pt x="64" y="0"/>
                    <a:pt x="144" y="0"/>
                  </a:cubicBezTo>
                  <a:cubicBezTo>
                    <a:pt x="223" y="0"/>
                    <a:pt x="288" y="65"/>
                    <a:pt x="288" y="144"/>
                  </a:cubicBezTo>
                  <a:cubicBezTo>
                    <a:pt x="288" y="144"/>
                    <a:pt x="288" y="144"/>
                    <a:pt x="288" y="144"/>
                  </a:cubicBezTo>
                  <a:cubicBezTo>
                    <a:pt x="288" y="224"/>
                    <a:pt x="223" y="288"/>
                    <a:pt x="144" y="288"/>
                  </a:cubicBezTo>
                  <a:cubicBezTo>
                    <a:pt x="64" y="288"/>
                    <a:pt x="0" y="224"/>
                    <a:pt x="0" y="144"/>
                  </a:cubicBezTo>
                </a:path>
              </a:pathLst>
            </a:custGeom>
            <a:solidFill>
              <a:srgbClr val="0000FF"/>
            </a:solidFill>
            <a:ln w="0">
              <a:solidFill>
                <a:srgbClr val="000000"/>
              </a:solidFill>
              <a:round/>
              <a:headEnd/>
              <a:tailEnd/>
            </a:ln>
          </p:spPr>
          <p:txBody>
            <a:bodyPr/>
            <a:lstStyle/>
            <a:p>
              <a:endParaRPr lang="en-US"/>
            </a:p>
          </p:txBody>
        </p:sp>
        <p:sp>
          <p:nvSpPr>
            <p:cNvPr id="50199" name="Freeform 22"/>
            <p:cNvSpPr>
              <a:spLocks/>
            </p:cNvSpPr>
            <p:nvPr/>
          </p:nvSpPr>
          <p:spPr bwMode="auto">
            <a:xfrm>
              <a:off x="4712" y="3548"/>
              <a:ext cx="86" cy="87"/>
            </a:xfrm>
            <a:custGeom>
              <a:avLst/>
              <a:gdLst>
                <a:gd name="T0" fmla="*/ 0 w 86"/>
                <a:gd name="T1" fmla="*/ 44 h 87"/>
                <a:gd name="T2" fmla="*/ 43 w 86"/>
                <a:gd name="T3" fmla="*/ 0 h 87"/>
                <a:gd name="T4" fmla="*/ 86 w 86"/>
                <a:gd name="T5" fmla="*/ 44 h 87"/>
                <a:gd name="T6" fmla="*/ 86 w 86"/>
                <a:gd name="T7" fmla="*/ 44 h 87"/>
                <a:gd name="T8" fmla="*/ 43 w 86"/>
                <a:gd name="T9" fmla="*/ 87 h 87"/>
                <a:gd name="T10" fmla="*/ 0 w 86"/>
                <a:gd name="T11" fmla="*/ 44 h 87"/>
                <a:gd name="T12" fmla="*/ 0 60000 65536"/>
                <a:gd name="T13" fmla="*/ 0 60000 65536"/>
                <a:gd name="T14" fmla="*/ 0 60000 65536"/>
                <a:gd name="T15" fmla="*/ 0 60000 65536"/>
                <a:gd name="T16" fmla="*/ 0 60000 65536"/>
                <a:gd name="T17" fmla="*/ 0 60000 65536"/>
                <a:gd name="T18" fmla="*/ 0 w 86"/>
                <a:gd name="T19" fmla="*/ 0 h 87"/>
                <a:gd name="T20" fmla="*/ 86 w 86"/>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6" h="87">
                  <a:moveTo>
                    <a:pt x="0" y="44"/>
                  </a:moveTo>
                  <a:cubicBezTo>
                    <a:pt x="0" y="20"/>
                    <a:pt x="19" y="0"/>
                    <a:pt x="43" y="0"/>
                  </a:cubicBezTo>
                  <a:cubicBezTo>
                    <a:pt x="67" y="0"/>
                    <a:pt x="86" y="20"/>
                    <a:pt x="86" y="44"/>
                  </a:cubicBezTo>
                  <a:cubicBezTo>
                    <a:pt x="86" y="44"/>
                    <a:pt x="86" y="44"/>
                    <a:pt x="86" y="44"/>
                  </a:cubicBezTo>
                  <a:cubicBezTo>
                    <a:pt x="86" y="68"/>
                    <a:pt x="67" y="87"/>
                    <a:pt x="43" y="87"/>
                  </a:cubicBezTo>
                  <a:cubicBezTo>
                    <a:pt x="19" y="87"/>
                    <a:pt x="0" y="68"/>
                    <a:pt x="0" y="44"/>
                  </a:cubicBezTo>
                </a:path>
              </a:pathLst>
            </a:custGeom>
            <a:noFill/>
            <a:ln w="3175" cap="rnd">
              <a:solidFill>
                <a:srgbClr val="000000"/>
              </a:solidFill>
              <a:round/>
              <a:headEnd/>
              <a:tailEnd/>
            </a:ln>
          </p:spPr>
          <p:txBody>
            <a:bodyPr/>
            <a:lstStyle/>
            <a:p>
              <a:endParaRPr lang="en-US"/>
            </a:p>
          </p:txBody>
        </p:sp>
        <p:sp>
          <p:nvSpPr>
            <p:cNvPr id="50200" name="Rectangle 23"/>
            <p:cNvSpPr>
              <a:spLocks noChangeArrowheads="1"/>
            </p:cNvSpPr>
            <p:nvPr/>
          </p:nvSpPr>
          <p:spPr bwMode="auto">
            <a:xfrm>
              <a:off x="4663" y="3166"/>
              <a:ext cx="184" cy="200"/>
            </a:xfrm>
            <a:prstGeom prst="rect">
              <a:avLst/>
            </a:prstGeom>
            <a:noFill/>
            <a:ln w="3175" cap="rnd">
              <a:solidFill>
                <a:srgbClr val="000000"/>
              </a:solidFill>
              <a:round/>
              <a:headEnd/>
              <a:tailEnd/>
            </a:ln>
          </p:spPr>
          <p:txBody>
            <a:bodyPr/>
            <a:lstStyle/>
            <a:p>
              <a:endParaRPr lang="en-US"/>
            </a:p>
          </p:txBody>
        </p:sp>
        <p:sp>
          <p:nvSpPr>
            <p:cNvPr id="50201" name="Line 24"/>
            <p:cNvSpPr>
              <a:spLocks noChangeShapeType="1"/>
            </p:cNvSpPr>
            <p:nvPr/>
          </p:nvSpPr>
          <p:spPr bwMode="auto">
            <a:xfrm>
              <a:off x="4755" y="3366"/>
              <a:ext cx="0" cy="116"/>
            </a:xfrm>
            <a:prstGeom prst="line">
              <a:avLst/>
            </a:prstGeom>
            <a:noFill/>
            <a:ln w="3175">
              <a:solidFill>
                <a:schemeClr val="tx1"/>
              </a:solidFill>
              <a:round/>
              <a:headEnd type="none" w="sm" len="sm"/>
              <a:tailEnd type="triangle" w="sm" len="sm"/>
            </a:ln>
          </p:spPr>
          <p:txBody>
            <a:bodyPr wrap="none">
              <a:spAutoFit/>
            </a:bodyPr>
            <a:lstStyle/>
            <a:p>
              <a:endParaRPr lang="en-US"/>
            </a:p>
          </p:txBody>
        </p:sp>
        <p:sp>
          <p:nvSpPr>
            <p:cNvPr id="50202" name="Line 25"/>
            <p:cNvSpPr>
              <a:spLocks noChangeShapeType="1"/>
            </p:cNvSpPr>
            <p:nvPr/>
          </p:nvSpPr>
          <p:spPr bwMode="auto">
            <a:xfrm flipH="1">
              <a:off x="4452" y="3368"/>
              <a:ext cx="288" cy="112"/>
            </a:xfrm>
            <a:prstGeom prst="line">
              <a:avLst/>
            </a:prstGeom>
            <a:noFill/>
            <a:ln w="3175">
              <a:solidFill>
                <a:schemeClr val="tx1"/>
              </a:solidFill>
              <a:prstDash val="dash"/>
              <a:round/>
              <a:headEnd type="none" w="sm" len="sm"/>
              <a:tailEnd type="triangle" w="sm" len="sm"/>
            </a:ln>
          </p:spPr>
          <p:txBody>
            <a:bodyPr>
              <a:spAutoFit/>
            </a:bodyPr>
            <a:lstStyle/>
            <a:p>
              <a:endParaRPr lang="en-US"/>
            </a:p>
          </p:txBody>
        </p:sp>
        <p:sp>
          <p:nvSpPr>
            <p:cNvPr id="50203" name="Line 26"/>
            <p:cNvSpPr>
              <a:spLocks noChangeShapeType="1"/>
            </p:cNvSpPr>
            <p:nvPr/>
          </p:nvSpPr>
          <p:spPr bwMode="auto">
            <a:xfrm>
              <a:off x="4458" y="3368"/>
              <a:ext cx="288" cy="112"/>
            </a:xfrm>
            <a:prstGeom prst="line">
              <a:avLst/>
            </a:prstGeom>
            <a:noFill/>
            <a:ln w="3175">
              <a:solidFill>
                <a:schemeClr val="tx1"/>
              </a:solidFill>
              <a:prstDash val="dash"/>
              <a:round/>
              <a:headEnd type="none" w="sm" len="sm"/>
              <a:tailEnd type="triangle" w="sm" len="sm"/>
            </a:ln>
          </p:spPr>
          <p:txBody>
            <a:bodyPr>
              <a:spAutoFit/>
            </a:bodyPr>
            <a:lstStyle/>
            <a:p>
              <a:endParaRPr lang="en-US"/>
            </a:p>
          </p:txBody>
        </p:sp>
        <p:sp>
          <p:nvSpPr>
            <p:cNvPr id="50204" name="Freeform 27"/>
            <p:cNvSpPr>
              <a:spLocks/>
            </p:cNvSpPr>
            <p:nvPr/>
          </p:nvSpPr>
          <p:spPr bwMode="auto">
            <a:xfrm>
              <a:off x="4374" y="3243"/>
              <a:ext cx="78" cy="44"/>
            </a:xfrm>
            <a:custGeom>
              <a:avLst/>
              <a:gdLst>
                <a:gd name="T0" fmla="*/ 0 w 260"/>
                <a:gd name="T1" fmla="*/ 0 h 147"/>
                <a:gd name="T2" fmla="*/ 0 w 260"/>
                <a:gd name="T3" fmla="*/ 0 h 147"/>
                <a:gd name="T4" fmla="*/ 0 w 260"/>
                <a:gd name="T5" fmla="*/ 0 h 147"/>
                <a:gd name="T6" fmla="*/ 0 w 260"/>
                <a:gd name="T7" fmla="*/ 0 h 147"/>
                <a:gd name="T8" fmla="*/ 0 w 260"/>
                <a:gd name="T9" fmla="*/ 0 h 147"/>
                <a:gd name="T10" fmla="*/ 0 60000 65536"/>
                <a:gd name="T11" fmla="*/ 0 60000 65536"/>
                <a:gd name="T12" fmla="*/ 0 60000 65536"/>
                <a:gd name="T13" fmla="*/ 0 60000 65536"/>
                <a:gd name="T14" fmla="*/ 0 60000 65536"/>
                <a:gd name="T15" fmla="*/ 0 w 260"/>
                <a:gd name="T16" fmla="*/ 0 h 147"/>
                <a:gd name="T17" fmla="*/ 260 w 260"/>
                <a:gd name="T18" fmla="*/ 147 h 147"/>
              </a:gdLst>
              <a:ahLst/>
              <a:cxnLst>
                <a:cxn ang="T10">
                  <a:pos x="T0" y="T1"/>
                </a:cxn>
                <a:cxn ang="T11">
                  <a:pos x="T2" y="T3"/>
                </a:cxn>
                <a:cxn ang="T12">
                  <a:pos x="T4" y="T5"/>
                </a:cxn>
                <a:cxn ang="T13">
                  <a:pos x="T6" y="T7"/>
                </a:cxn>
                <a:cxn ang="T14">
                  <a:pos x="T8" y="T9"/>
                </a:cxn>
              </a:cxnLst>
              <a:rect l="T15" t="T16" r="T17" b="T18"/>
              <a:pathLst>
                <a:path w="260" h="147">
                  <a:moveTo>
                    <a:pt x="260" y="147"/>
                  </a:moveTo>
                  <a:lnTo>
                    <a:pt x="0" y="147"/>
                  </a:lnTo>
                  <a:cubicBezTo>
                    <a:pt x="0" y="66"/>
                    <a:pt x="58" y="0"/>
                    <a:pt x="130" y="0"/>
                  </a:cubicBezTo>
                  <a:cubicBezTo>
                    <a:pt x="202" y="0"/>
                    <a:pt x="260" y="66"/>
                    <a:pt x="260" y="147"/>
                  </a:cubicBezTo>
                  <a:cubicBezTo>
                    <a:pt x="260" y="147"/>
                    <a:pt x="260" y="147"/>
                    <a:pt x="260" y="147"/>
                  </a:cubicBezTo>
                  <a:close/>
                </a:path>
              </a:pathLst>
            </a:custGeom>
            <a:noFill/>
            <a:ln w="7938" cap="rnd">
              <a:solidFill>
                <a:srgbClr val="000000"/>
              </a:solidFill>
              <a:round/>
              <a:headEnd/>
              <a:tailEnd/>
            </a:ln>
          </p:spPr>
          <p:txBody>
            <a:bodyPr/>
            <a:lstStyle/>
            <a:p>
              <a:endParaRPr lang="en-US"/>
            </a:p>
          </p:txBody>
        </p:sp>
        <p:sp>
          <p:nvSpPr>
            <p:cNvPr id="50205" name="Freeform 28"/>
            <p:cNvSpPr>
              <a:spLocks/>
            </p:cNvSpPr>
            <p:nvPr/>
          </p:nvSpPr>
          <p:spPr bwMode="auto">
            <a:xfrm>
              <a:off x="4716" y="3243"/>
              <a:ext cx="78" cy="44"/>
            </a:xfrm>
            <a:custGeom>
              <a:avLst/>
              <a:gdLst>
                <a:gd name="T0" fmla="*/ 0 w 260"/>
                <a:gd name="T1" fmla="*/ 0 h 147"/>
                <a:gd name="T2" fmla="*/ 0 w 260"/>
                <a:gd name="T3" fmla="*/ 0 h 147"/>
                <a:gd name="T4" fmla="*/ 0 w 260"/>
                <a:gd name="T5" fmla="*/ 0 h 147"/>
                <a:gd name="T6" fmla="*/ 0 w 260"/>
                <a:gd name="T7" fmla="*/ 0 h 147"/>
                <a:gd name="T8" fmla="*/ 0 w 260"/>
                <a:gd name="T9" fmla="*/ 0 h 147"/>
                <a:gd name="T10" fmla="*/ 0 60000 65536"/>
                <a:gd name="T11" fmla="*/ 0 60000 65536"/>
                <a:gd name="T12" fmla="*/ 0 60000 65536"/>
                <a:gd name="T13" fmla="*/ 0 60000 65536"/>
                <a:gd name="T14" fmla="*/ 0 60000 65536"/>
                <a:gd name="T15" fmla="*/ 0 w 260"/>
                <a:gd name="T16" fmla="*/ 0 h 147"/>
                <a:gd name="T17" fmla="*/ 260 w 260"/>
                <a:gd name="T18" fmla="*/ 147 h 147"/>
              </a:gdLst>
              <a:ahLst/>
              <a:cxnLst>
                <a:cxn ang="T10">
                  <a:pos x="T0" y="T1"/>
                </a:cxn>
                <a:cxn ang="T11">
                  <a:pos x="T2" y="T3"/>
                </a:cxn>
                <a:cxn ang="T12">
                  <a:pos x="T4" y="T5"/>
                </a:cxn>
                <a:cxn ang="T13">
                  <a:pos x="T6" y="T7"/>
                </a:cxn>
                <a:cxn ang="T14">
                  <a:pos x="T8" y="T9"/>
                </a:cxn>
              </a:cxnLst>
              <a:rect l="T15" t="T16" r="T17" b="T18"/>
              <a:pathLst>
                <a:path w="260" h="147">
                  <a:moveTo>
                    <a:pt x="260" y="147"/>
                  </a:moveTo>
                  <a:lnTo>
                    <a:pt x="0" y="147"/>
                  </a:lnTo>
                  <a:cubicBezTo>
                    <a:pt x="0" y="66"/>
                    <a:pt x="58" y="0"/>
                    <a:pt x="130" y="0"/>
                  </a:cubicBezTo>
                  <a:cubicBezTo>
                    <a:pt x="202" y="0"/>
                    <a:pt x="260" y="66"/>
                    <a:pt x="260" y="147"/>
                  </a:cubicBezTo>
                  <a:cubicBezTo>
                    <a:pt x="260" y="147"/>
                    <a:pt x="260" y="147"/>
                    <a:pt x="260" y="147"/>
                  </a:cubicBezTo>
                  <a:close/>
                </a:path>
              </a:pathLst>
            </a:custGeom>
            <a:noFill/>
            <a:ln w="7938" cap="rnd">
              <a:solidFill>
                <a:srgbClr val="000000"/>
              </a:solidFill>
              <a:round/>
              <a:headEnd/>
              <a:tailEnd/>
            </a:ln>
          </p:spPr>
          <p:txBody>
            <a:bodyPr/>
            <a:lstStyle/>
            <a:p>
              <a:endParaRPr lang="en-US"/>
            </a:p>
          </p:txBody>
        </p:sp>
      </p:grpSp>
      <p:sp>
        <p:nvSpPr>
          <p:cNvPr id="50181" name="Rectangle 29"/>
          <p:cNvSpPr>
            <a:spLocks noChangeArrowheads="1"/>
          </p:cNvSpPr>
          <p:nvPr/>
        </p:nvSpPr>
        <p:spPr bwMode="auto">
          <a:xfrm>
            <a:off x="6029325" y="2120900"/>
            <a:ext cx="1281113" cy="425450"/>
          </a:xfrm>
          <a:prstGeom prst="rect">
            <a:avLst/>
          </a:prstGeom>
          <a:noFill/>
          <a:ln w="9525">
            <a:noFill/>
            <a:miter lim="800000"/>
            <a:headEnd/>
            <a:tailEnd/>
          </a:ln>
        </p:spPr>
        <p:txBody>
          <a:bodyPr wrap="none" lIns="0" tIns="0" rIns="0" bIns="0">
            <a:spAutoFit/>
          </a:bodyPr>
          <a:lstStyle/>
          <a:p>
            <a:r>
              <a:rPr lang="en-US" sz="1400">
                <a:solidFill>
                  <a:srgbClr val="000000"/>
                </a:solidFill>
                <a:latin typeface="Arial" charset="0"/>
              </a:rPr>
              <a:t>Global (fully </a:t>
            </a:r>
          </a:p>
          <a:p>
            <a:r>
              <a:rPr lang="en-US" sz="1400">
                <a:solidFill>
                  <a:srgbClr val="000000"/>
                </a:solidFill>
                <a:latin typeface="Arial" charset="0"/>
              </a:rPr>
              <a:t>flexible) network</a:t>
            </a:r>
            <a:endParaRPr lang="en-US" sz="4000"/>
          </a:p>
        </p:txBody>
      </p:sp>
    </p:spTree>
    <p:custDataLst>
      <p:tags r:id="rId1"/>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p:txBody>
          <a:bodyPr>
            <a:noAutofit/>
          </a:bodyPr>
          <a:lstStyle/>
          <a:p>
            <a:pPr lvl="0"/>
            <a:r>
              <a:rPr lang="en-US" sz="2400" dirty="0" smtClean="0"/>
              <a:t>If someone tells you that something has a low probability of happening, what percentage do you associate with a low probability?</a:t>
            </a:r>
            <a:endParaRPr lang="en-US" sz="2400" dirty="0"/>
          </a:p>
        </p:txBody>
      </p:sp>
      <p:sp>
        <p:nvSpPr>
          <p:cNvPr id="3" name="TPAnswers"/>
          <p:cNvSpPr>
            <a:spLocks noGrp="1"/>
          </p:cNvSpPr>
          <p:nvPr>
            <p:ph type="body" sz="half" idx="1"/>
            <p:custDataLst>
              <p:tags r:id="rId2"/>
            </p:custDataLst>
          </p:nvPr>
        </p:nvSpPr>
        <p:spPr>
          <a:xfrm>
            <a:off x="457200" y="1600200"/>
            <a:ext cx="6350000" cy="4525963"/>
          </a:xfrm>
        </p:spPr>
        <p:txBody>
          <a:bodyPr/>
          <a:lstStyle/>
          <a:p>
            <a:pPr marL="514350" indent="-514350">
              <a:buFont typeface="Arial" pitchFamily="34" charset="0"/>
              <a:buAutoNum type="arabicPeriod"/>
            </a:pPr>
            <a:r>
              <a:rPr lang="en-US" dirty="0" smtClean="0"/>
              <a:t>&lt; 50%</a:t>
            </a:r>
          </a:p>
          <a:p>
            <a:pPr marL="514350" indent="-514350">
              <a:buFont typeface="Arial" pitchFamily="34" charset="0"/>
              <a:buAutoNum type="arabicPeriod"/>
            </a:pPr>
            <a:r>
              <a:rPr lang="en-US" dirty="0" smtClean="0"/>
              <a:t>&lt; 40%</a:t>
            </a:r>
          </a:p>
          <a:p>
            <a:pPr marL="514350" indent="-514350">
              <a:buFont typeface="Arial" pitchFamily="34" charset="0"/>
              <a:buAutoNum type="arabicPeriod"/>
            </a:pPr>
            <a:r>
              <a:rPr lang="en-US" dirty="0" smtClean="0"/>
              <a:t>&lt; 30%</a:t>
            </a:r>
          </a:p>
          <a:p>
            <a:pPr marL="514350" indent="-514350">
              <a:buFont typeface="Arial" pitchFamily="34" charset="0"/>
              <a:buAutoNum type="arabicPeriod"/>
            </a:pPr>
            <a:r>
              <a:rPr lang="en-US" dirty="0" smtClean="0"/>
              <a:t>&lt; 20%</a:t>
            </a:r>
          </a:p>
          <a:p>
            <a:pPr marL="514350" indent="-514350">
              <a:buFont typeface="Arial" pitchFamily="34" charset="0"/>
              <a:buAutoNum type="arabicPeriod"/>
            </a:pPr>
            <a:r>
              <a:rPr lang="en-US" dirty="0" smtClean="0"/>
              <a:t>&lt; 10%</a:t>
            </a:r>
            <a:endParaRPr lang="en-US" dirty="0"/>
          </a:p>
        </p:txBody>
      </p:sp>
      <p:sp>
        <p:nvSpPr>
          <p:cNvPr id="4" name="TPPercentages"/>
          <p:cNvSpPr>
            <a:spLocks noGrp="1"/>
          </p:cNvSpPr>
          <p:nvPr>
            <p:ph type="body" sz="half" idx="2"/>
          </p:nvPr>
        </p:nvSpPr>
        <p:spPr>
          <a:xfrm>
            <a:off x="6858000" y="1600200"/>
            <a:ext cx="1727200" cy="4525963"/>
          </a:xfrm>
        </p:spPr>
        <p:txBody>
          <a:bodyPr>
            <a:normAutofit/>
          </a:bodyPr>
          <a:lstStyle/>
          <a:p>
            <a:pPr algn="r">
              <a:buNone/>
            </a:pPr>
            <a:r>
              <a:rPr lang="en-US" smtClean="0"/>
              <a:t>6%</a:t>
            </a:r>
          </a:p>
          <a:p>
            <a:pPr algn="r">
              <a:buNone/>
            </a:pPr>
            <a:r>
              <a:rPr lang="en-US" smtClean="0"/>
              <a:t>6%</a:t>
            </a:r>
          </a:p>
          <a:p>
            <a:pPr algn="r">
              <a:buNone/>
            </a:pPr>
            <a:r>
              <a:rPr lang="en-US" smtClean="0"/>
              <a:t>31%</a:t>
            </a:r>
          </a:p>
          <a:p>
            <a:pPr algn="r">
              <a:buNone/>
            </a:pPr>
            <a:r>
              <a:rPr lang="en-US" smtClean="0"/>
              <a:t>37%</a:t>
            </a:r>
          </a:p>
          <a:p>
            <a:pPr algn="r">
              <a:buNone/>
            </a:pPr>
            <a:r>
              <a:rPr lang="en-US" smtClean="0"/>
              <a:t>21%</a:t>
            </a:r>
            <a:endParaRPr lang="en-US"/>
          </a:p>
        </p:txBody>
      </p:sp>
      <p:sp>
        <p:nvSpPr>
          <p:cNvPr id="6" name="Rounded Rectangle 5"/>
          <p:cNvSpPr/>
          <p:nvPr/>
        </p:nvSpPr>
        <p:spPr>
          <a:xfrm>
            <a:off x="6934200" y="5943600"/>
            <a:ext cx="1905000" cy="685800"/>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Results</a:t>
            </a:r>
            <a:endParaRPr lang="en-US" dirty="0">
              <a:solidFill>
                <a:schemeClr val="bg1"/>
              </a:solidFill>
            </a:endParaRPr>
          </a:p>
        </p:txBody>
      </p:sp>
      <p:sp>
        <p:nvSpPr>
          <p:cNvPr id="7" name="Rectangle 6"/>
          <p:cNvSpPr/>
          <p:nvPr/>
        </p:nvSpPr>
        <p:spPr>
          <a:xfrm>
            <a:off x="7467600" y="1371600"/>
            <a:ext cx="1295400" cy="3657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smtClean="0"/>
              <a:t>Risk Management &amp; Operational Hedging</a:t>
            </a:r>
            <a:br>
              <a:rPr lang="en-US" smtClean="0"/>
            </a:br>
            <a:r>
              <a:rPr lang="en-US" smtClean="0"/>
              <a:t>	Summary Guidelines</a:t>
            </a:r>
          </a:p>
        </p:txBody>
      </p:sp>
      <p:sp>
        <p:nvSpPr>
          <p:cNvPr id="43011" name="Rectangle 3"/>
          <p:cNvSpPr>
            <a:spLocks noGrp="1" noChangeArrowheads="1"/>
          </p:cNvSpPr>
          <p:nvPr>
            <p:ph idx="1"/>
          </p:nvPr>
        </p:nvSpPr>
        <p:spPr/>
        <p:txBody>
          <a:bodyPr/>
          <a:lstStyle/>
          <a:p>
            <a:r>
              <a:rPr lang="en-US" smtClean="0"/>
              <a:t>Implement an operational risk management </a:t>
            </a:r>
            <a:r>
              <a:rPr lang="en-US" i="1" smtClean="0"/>
              <a:t>process </a:t>
            </a:r>
            <a:r>
              <a:rPr lang="en-US" smtClean="0"/>
              <a:t>(4 steps)</a:t>
            </a:r>
          </a:p>
          <a:p>
            <a:pPr lvl="1"/>
            <a:r>
              <a:rPr lang="en-US" smtClean="0"/>
              <a:t>Grainger’s </a:t>
            </a:r>
            <a:r>
              <a:rPr lang="en-US" i="1" smtClean="0"/>
              <a:t>business continuity group </a:t>
            </a:r>
            <a:r>
              <a:rPr lang="en-US" smtClean="0"/>
              <a:t>anticipates, evaluates and mitigates op risks</a:t>
            </a:r>
          </a:p>
          <a:p>
            <a:r>
              <a:rPr lang="en-US" smtClean="0"/>
              <a:t>Use a multi-faceted tailored approach: combine 4 operational hedging strategies</a:t>
            </a:r>
          </a:p>
          <a:p>
            <a:pPr lvl="1"/>
            <a:r>
              <a:rPr lang="en-US" smtClean="0"/>
              <a:t>Short life cycle v. long life cycle</a:t>
            </a:r>
          </a:p>
          <a:p>
            <a:pPr lvl="1"/>
            <a:r>
              <a:rPr lang="en-US" smtClean="0"/>
              <a:t>Intermittent disruptions v. recurrent risks</a:t>
            </a:r>
          </a:p>
          <a:p>
            <a:r>
              <a:rPr lang="en-US" smtClean="0"/>
              <a:t>Use a corporate-wide portfolio approach</a:t>
            </a:r>
          </a:p>
          <a:p>
            <a:pPr lvl="1"/>
            <a:r>
              <a:rPr lang="en-US" smtClean="0"/>
              <a:t>This justifies investment in redundancy and flexibility</a:t>
            </a:r>
          </a:p>
          <a:p>
            <a:r>
              <a:rPr lang="en-US" smtClean="0"/>
              <a:t>Operational flexibility not only mitigates but also </a:t>
            </a:r>
            <a:r>
              <a:rPr lang="en-US" i="1" smtClean="0"/>
              <a:t>exploits upside </a:t>
            </a:r>
            <a:r>
              <a:rPr lang="en-US" smtClean="0"/>
              <a:t>risk</a:t>
            </a:r>
          </a:p>
          <a:p>
            <a:pPr lvl="1"/>
            <a:r>
              <a:rPr lang="en-US" smtClean="0"/>
              <a:t>Global networks have advantages over financial hedging</a:t>
            </a:r>
          </a:p>
          <a:p>
            <a:r>
              <a:rPr lang="en-US" i="1" smtClean="0"/>
              <a:t>Remember: </a:t>
            </a:r>
            <a:r>
              <a:rPr lang="en-US" smtClean="0"/>
              <a:t>risk reduction or elimination is more powerfull than mitigating exposure</a:t>
            </a:r>
            <a:endParaRPr lang="en-US" i="1" smtClean="0"/>
          </a:p>
          <a:p>
            <a:pPr lvl="1"/>
            <a:r>
              <a:rPr lang="en-US" smtClean="0"/>
              <a:t>Good operations management: root cause elimination, continuous improvement, SPC, 6</a:t>
            </a:r>
            <a:r>
              <a:rPr lang="en-US" smtClean="0">
                <a:latin typeface="Symbol" pitchFamily="18" charset="2"/>
              </a:rPr>
              <a:t>s</a:t>
            </a:r>
            <a:r>
              <a:rPr lang="en-US" smtClean="0"/>
              <a:t>, TQM.</a:t>
            </a:r>
          </a:p>
        </p:txBody>
      </p:sp>
    </p:spTree>
    <p:custDataLst>
      <p:tags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Tactical Risk Management:</a:t>
            </a:r>
            <a:br>
              <a:rPr lang="en-US" smtClean="0"/>
            </a:br>
            <a:r>
              <a:rPr lang="en-US" smtClean="0"/>
              <a:t>	Fast risk discovery and risk recovery is key!</a:t>
            </a:r>
          </a:p>
        </p:txBody>
      </p:sp>
      <p:sp>
        <p:nvSpPr>
          <p:cNvPr id="32771" name="Rectangle 23"/>
          <p:cNvSpPr>
            <a:spLocks noChangeArrowheads="1"/>
          </p:cNvSpPr>
          <p:nvPr/>
        </p:nvSpPr>
        <p:spPr bwMode="auto">
          <a:xfrm>
            <a:off x="1790700" y="1530350"/>
            <a:ext cx="6067425" cy="4038600"/>
          </a:xfrm>
          <a:prstGeom prst="rect">
            <a:avLst/>
          </a:prstGeom>
          <a:solidFill>
            <a:srgbClr val="CCECFF"/>
          </a:solidFill>
          <a:ln w="9525" algn="ctr">
            <a:noFill/>
            <a:prstDash val="dash"/>
            <a:miter lim="800000"/>
            <a:headEnd/>
            <a:tailEnd/>
          </a:ln>
        </p:spPr>
        <p:txBody>
          <a:bodyPr wrap="none" anchor="ctr">
            <a:spAutoFit/>
          </a:bodyPr>
          <a:lstStyle/>
          <a:p>
            <a:endParaRPr lang="en-US"/>
          </a:p>
        </p:txBody>
      </p:sp>
      <p:sp>
        <p:nvSpPr>
          <p:cNvPr id="32772" name="Line 5"/>
          <p:cNvSpPr>
            <a:spLocks noChangeShapeType="1"/>
          </p:cNvSpPr>
          <p:nvPr/>
        </p:nvSpPr>
        <p:spPr bwMode="auto">
          <a:xfrm>
            <a:off x="1781175" y="5559425"/>
            <a:ext cx="6076950" cy="0"/>
          </a:xfrm>
          <a:prstGeom prst="line">
            <a:avLst/>
          </a:prstGeom>
          <a:noFill/>
          <a:ln w="9525">
            <a:solidFill>
              <a:schemeClr val="tx1"/>
            </a:solidFill>
            <a:round/>
            <a:headEnd/>
            <a:tailEnd type="triangle" w="med" len="med"/>
          </a:ln>
        </p:spPr>
        <p:txBody>
          <a:bodyPr>
            <a:spAutoFit/>
          </a:bodyPr>
          <a:lstStyle/>
          <a:p>
            <a:endParaRPr lang="en-US"/>
          </a:p>
        </p:txBody>
      </p:sp>
      <p:sp>
        <p:nvSpPr>
          <p:cNvPr id="32773" name="Line 6"/>
          <p:cNvSpPr>
            <a:spLocks noChangeShapeType="1"/>
          </p:cNvSpPr>
          <p:nvPr/>
        </p:nvSpPr>
        <p:spPr bwMode="auto">
          <a:xfrm flipV="1">
            <a:off x="1781175" y="1511300"/>
            <a:ext cx="0" cy="4048125"/>
          </a:xfrm>
          <a:prstGeom prst="line">
            <a:avLst/>
          </a:prstGeom>
          <a:noFill/>
          <a:ln w="9525">
            <a:solidFill>
              <a:schemeClr val="tx1"/>
            </a:solidFill>
            <a:round/>
            <a:headEnd/>
            <a:tailEnd type="triangle" w="med" len="med"/>
          </a:ln>
        </p:spPr>
        <p:txBody>
          <a:bodyPr wrap="none">
            <a:spAutoFit/>
          </a:bodyPr>
          <a:lstStyle/>
          <a:p>
            <a:endParaRPr lang="en-US"/>
          </a:p>
        </p:txBody>
      </p:sp>
      <p:sp>
        <p:nvSpPr>
          <p:cNvPr id="32774" name="Freeform 7"/>
          <p:cNvSpPr>
            <a:spLocks/>
          </p:cNvSpPr>
          <p:nvPr/>
        </p:nvSpPr>
        <p:spPr bwMode="auto">
          <a:xfrm>
            <a:off x="2008188" y="4494213"/>
            <a:ext cx="5764212" cy="1065212"/>
          </a:xfrm>
          <a:custGeom>
            <a:avLst/>
            <a:gdLst>
              <a:gd name="T0" fmla="*/ 2147483647 w 3631"/>
              <a:gd name="T1" fmla="*/ 2147483647 h 671"/>
              <a:gd name="T2" fmla="*/ 2147483647 w 3631"/>
              <a:gd name="T3" fmla="*/ 2147483647 h 671"/>
              <a:gd name="T4" fmla="*/ 2147483647 w 3631"/>
              <a:gd name="T5" fmla="*/ 2147483647 h 671"/>
              <a:gd name="T6" fmla="*/ 2147483647 w 3631"/>
              <a:gd name="T7" fmla="*/ 2147483647 h 671"/>
              <a:gd name="T8" fmla="*/ 2147483647 w 3631"/>
              <a:gd name="T9" fmla="*/ 2147483647 h 671"/>
              <a:gd name="T10" fmla="*/ 2147483647 w 3631"/>
              <a:gd name="T11" fmla="*/ 2147483647 h 671"/>
              <a:gd name="T12" fmla="*/ 2147483647 w 3631"/>
              <a:gd name="T13" fmla="*/ 2147483647 h 671"/>
              <a:gd name="T14" fmla="*/ 2147483647 w 3631"/>
              <a:gd name="T15" fmla="*/ 2147483647 h 671"/>
              <a:gd name="T16" fmla="*/ 2147483647 w 3631"/>
              <a:gd name="T17" fmla="*/ 2147483647 h 671"/>
              <a:gd name="T18" fmla="*/ 2147483647 w 3631"/>
              <a:gd name="T19" fmla="*/ 2147483647 h 671"/>
              <a:gd name="T20" fmla="*/ 2147483647 w 3631"/>
              <a:gd name="T21" fmla="*/ 2147483647 h 671"/>
              <a:gd name="T22" fmla="*/ 2147483647 w 3631"/>
              <a:gd name="T23" fmla="*/ 2147483647 h 671"/>
              <a:gd name="T24" fmla="*/ 2147483647 w 3631"/>
              <a:gd name="T25" fmla="*/ 2147483647 h 671"/>
              <a:gd name="T26" fmla="*/ 2147483647 w 3631"/>
              <a:gd name="T27" fmla="*/ 2147483647 h 671"/>
              <a:gd name="T28" fmla="*/ 2147483647 w 3631"/>
              <a:gd name="T29" fmla="*/ 2147483647 h 67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31"/>
              <a:gd name="T46" fmla="*/ 0 h 671"/>
              <a:gd name="T47" fmla="*/ 3631 w 3631"/>
              <a:gd name="T48" fmla="*/ 671 h 67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31" h="671">
                <a:moveTo>
                  <a:pt x="1" y="671"/>
                </a:moveTo>
                <a:cubicBezTo>
                  <a:pt x="1" y="654"/>
                  <a:pt x="0" y="593"/>
                  <a:pt x="3" y="567"/>
                </a:cubicBezTo>
                <a:cubicBezTo>
                  <a:pt x="6" y="541"/>
                  <a:pt x="9" y="531"/>
                  <a:pt x="21" y="517"/>
                </a:cubicBezTo>
                <a:cubicBezTo>
                  <a:pt x="33" y="503"/>
                  <a:pt x="45" y="491"/>
                  <a:pt x="75" y="483"/>
                </a:cubicBezTo>
                <a:cubicBezTo>
                  <a:pt x="105" y="475"/>
                  <a:pt x="142" y="472"/>
                  <a:pt x="199" y="467"/>
                </a:cubicBezTo>
                <a:cubicBezTo>
                  <a:pt x="256" y="462"/>
                  <a:pt x="334" y="463"/>
                  <a:pt x="419" y="451"/>
                </a:cubicBezTo>
                <a:cubicBezTo>
                  <a:pt x="504" y="439"/>
                  <a:pt x="608" y="431"/>
                  <a:pt x="709" y="395"/>
                </a:cubicBezTo>
                <a:cubicBezTo>
                  <a:pt x="810" y="359"/>
                  <a:pt x="932" y="282"/>
                  <a:pt x="1027" y="233"/>
                </a:cubicBezTo>
                <a:cubicBezTo>
                  <a:pt x="1122" y="184"/>
                  <a:pt x="1162" y="139"/>
                  <a:pt x="1279" y="101"/>
                </a:cubicBezTo>
                <a:cubicBezTo>
                  <a:pt x="1396" y="63"/>
                  <a:pt x="1568" y="10"/>
                  <a:pt x="1729" y="5"/>
                </a:cubicBezTo>
                <a:cubicBezTo>
                  <a:pt x="1890" y="0"/>
                  <a:pt x="2073" y="20"/>
                  <a:pt x="2245" y="71"/>
                </a:cubicBezTo>
                <a:cubicBezTo>
                  <a:pt x="2417" y="122"/>
                  <a:pt x="2608" y="238"/>
                  <a:pt x="2761" y="311"/>
                </a:cubicBezTo>
                <a:cubicBezTo>
                  <a:pt x="2914" y="384"/>
                  <a:pt x="3053" y="464"/>
                  <a:pt x="3163" y="509"/>
                </a:cubicBezTo>
                <a:cubicBezTo>
                  <a:pt x="3273" y="554"/>
                  <a:pt x="3343" y="563"/>
                  <a:pt x="3421" y="581"/>
                </a:cubicBezTo>
                <a:cubicBezTo>
                  <a:pt x="3499" y="599"/>
                  <a:pt x="3565" y="608"/>
                  <a:pt x="3631" y="617"/>
                </a:cubicBezTo>
              </a:path>
            </a:pathLst>
          </a:custGeom>
          <a:noFill/>
          <a:ln w="28575">
            <a:solidFill>
              <a:srgbClr val="00B050"/>
            </a:solidFill>
            <a:round/>
            <a:headEnd/>
            <a:tailEnd/>
          </a:ln>
        </p:spPr>
        <p:txBody>
          <a:bodyPr wrap="none">
            <a:spAutoFit/>
          </a:bodyPr>
          <a:lstStyle/>
          <a:p>
            <a:endParaRPr lang="en-US"/>
          </a:p>
        </p:txBody>
      </p:sp>
      <p:sp>
        <p:nvSpPr>
          <p:cNvPr id="32775" name="Freeform 8"/>
          <p:cNvSpPr>
            <a:spLocks/>
          </p:cNvSpPr>
          <p:nvPr/>
        </p:nvSpPr>
        <p:spPr bwMode="auto">
          <a:xfrm>
            <a:off x="2024063" y="1682750"/>
            <a:ext cx="5448300" cy="3876675"/>
          </a:xfrm>
          <a:custGeom>
            <a:avLst/>
            <a:gdLst>
              <a:gd name="T0" fmla="*/ 2147483647 w 3432"/>
              <a:gd name="T1" fmla="*/ 2147483647 h 2442"/>
              <a:gd name="T2" fmla="*/ 2147483647 w 3432"/>
              <a:gd name="T3" fmla="*/ 2147483647 h 2442"/>
              <a:gd name="T4" fmla="*/ 2147483647 w 3432"/>
              <a:gd name="T5" fmla="*/ 2147483647 h 2442"/>
              <a:gd name="T6" fmla="*/ 2147483647 w 3432"/>
              <a:gd name="T7" fmla="*/ 2147483647 h 2442"/>
              <a:gd name="T8" fmla="*/ 2147483647 w 3432"/>
              <a:gd name="T9" fmla="*/ 2147483647 h 2442"/>
              <a:gd name="T10" fmla="*/ 2147483647 w 3432"/>
              <a:gd name="T11" fmla="*/ 2147483647 h 2442"/>
              <a:gd name="T12" fmla="*/ 2147483647 w 3432"/>
              <a:gd name="T13" fmla="*/ 2147483647 h 2442"/>
              <a:gd name="T14" fmla="*/ 2147483647 w 3432"/>
              <a:gd name="T15" fmla="*/ 2147483647 h 2442"/>
              <a:gd name="T16" fmla="*/ 2147483647 w 3432"/>
              <a:gd name="T17" fmla="*/ 2147483647 h 2442"/>
              <a:gd name="T18" fmla="*/ 2147483647 w 3432"/>
              <a:gd name="T19" fmla="*/ 2147483647 h 2442"/>
              <a:gd name="T20" fmla="*/ 2147483647 w 3432"/>
              <a:gd name="T21" fmla="*/ 2147483647 h 2442"/>
              <a:gd name="T22" fmla="*/ 2147483647 w 3432"/>
              <a:gd name="T23" fmla="*/ 2147483647 h 2442"/>
              <a:gd name="T24" fmla="*/ 2147483647 w 3432"/>
              <a:gd name="T25" fmla="*/ 2147483647 h 2442"/>
              <a:gd name="T26" fmla="*/ 2147483647 w 3432"/>
              <a:gd name="T27" fmla="*/ 2147483647 h 2442"/>
              <a:gd name="T28" fmla="*/ 2147483647 w 3432"/>
              <a:gd name="T29" fmla="*/ 0 h 24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32"/>
              <a:gd name="T46" fmla="*/ 0 h 2442"/>
              <a:gd name="T47" fmla="*/ 3432 w 3432"/>
              <a:gd name="T48" fmla="*/ 2442 h 24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32" h="2442">
                <a:moveTo>
                  <a:pt x="6" y="2442"/>
                </a:moveTo>
                <a:cubicBezTo>
                  <a:pt x="6" y="2422"/>
                  <a:pt x="0" y="2351"/>
                  <a:pt x="6" y="2322"/>
                </a:cubicBezTo>
                <a:cubicBezTo>
                  <a:pt x="12" y="2293"/>
                  <a:pt x="26" y="2280"/>
                  <a:pt x="42" y="2268"/>
                </a:cubicBezTo>
                <a:cubicBezTo>
                  <a:pt x="58" y="2256"/>
                  <a:pt x="75" y="2255"/>
                  <a:pt x="102" y="2250"/>
                </a:cubicBezTo>
                <a:cubicBezTo>
                  <a:pt x="129" y="2245"/>
                  <a:pt x="156" y="2242"/>
                  <a:pt x="204" y="2238"/>
                </a:cubicBezTo>
                <a:cubicBezTo>
                  <a:pt x="252" y="2234"/>
                  <a:pt x="305" y="2238"/>
                  <a:pt x="390" y="2226"/>
                </a:cubicBezTo>
                <a:cubicBezTo>
                  <a:pt x="475" y="2214"/>
                  <a:pt x="607" y="2203"/>
                  <a:pt x="714" y="2166"/>
                </a:cubicBezTo>
                <a:cubicBezTo>
                  <a:pt x="821" y="2129"/>
                  <a:pt x="943" y="2059"/>
                  <a:pt x="1032" y="2004"/>
                </a:cubicBezTo>
                <a:cubicBezTo>
                  <a:pt x="1121" y="1949"/>
                  <a:pt x="1127" y="1950"/>
                  <a:pt x="1248" y="1836"/>
                </a:cubicBezTo>
                <a:cubicBezTo>
                  <a:pt x="1369" y="1722"/>
                  <a:pt x="1603" y="1532"/>
                  <a:pt x="1758" y="1320"/>
                </a:cubicBezTo>
                <a:cubicBezTo>
                  <a:pt x="1913" y="1108"/>
                  <a:pt x="2030" y="760"/>
                  <a:pt x="2178" y="564"/>
                </a:cubicBezTo>
                <a:cubicBezTo>
                  <a:pt x="2326" y="368"/>
                  <a:pt x="2505" y="233"/>
                  <a:pt x="2646" y="144"/>
                </a:cubicBezTo>
                <a:cubicBezTo>
                  <a:pt x="2787" y="55"/>
                  <a:pt x="2924" y="53"/>
                  <a:pt x="3024" y="30"/>
                </a:cubicBezTo>
                <a:cubicBezTo>
                  <a:pt x="3124" y="7"/>
                  <a:pt x="3178" y="11"/>
                  <a:pt x="3246" y="6"/>
                </a:cubicBezTo>
                <a:cubicBezTo>
                  <a:pt x="3314" y="1"/>
                  <a:pt x="3393" y="1"/>
                  <a:pt x="3432" y="0"/>
                </a:cubicBezTo>
              </a:path>
            </a:pathLst>
          </a:custGeom>
          <a:noFill/>
          <a:ln w="28575">
            <a:solidFill>
              <a:srgbClr val="FF3300"/>
            </a:solidFill>
            <a:round/>
            <a:headEnd/>
            <a:tailEnd/>
          </a:ln>
        </p:spPr>
        <p:txBody>
          <a:bodyPr wrap="none">
            <a:spAutoFit/>
          </a:bodyPr>
          <a:lstStyle/>
          <a:p>
            <a:endParaRPr lang="en-US"/>
          </a:p>
        </p:txBody>
      </p:sp>
      <p:sp>
        <p:nvSpPr>
          <p:cNvPr id="32776" name="Line 9"/>
          <p:cNvSpPr>
            <a:spLocks noChangeShapeType="1"/>
          </p:cNvSpPr>
          <p:nvPr/>
        </p:nvSpPr>
        <p:spPr bwMode="auto">
          <a:xfrm flipV="1">
            <a:off x="3438525" y="4864100"/>
            <a:ext cx="0" cy="685800"/>
          </a:xfrm>
          <a:prstGeom prst="line">
            <a:avLst/>
          </a:prstGeom>
          <a:noFill/>
          <a:ln w="9525">
            <a:solidFill>
              <a:schemeClr val="tx1"/>
            </a:solidFill>
            <a:prstDash val="dash"/>
            <a:round/>
            <a:headEnd/>
            <a:tailEnd/>
          </a:ln>
        </p:spPr>
        <p:txBody>
          <a:bodyPr wrap="none">
            <a:spAutoFit/>
          </a:bodyPr>
          <a:lstStyle/>
          <a:p>
            <a:endParaRPr lang="en-US"/>
          </a:p>
        </p:txBody>
      </p:sp>
      <p:sp>
        <p:nvSpPr>
          <p:cNvPr id="32777" name="Line 10"/>
          <p:cNvSpPr>
            <a:spLocks noChangeShapeType="1"/>
          </p:cNvSpPr>
          <p:nvPr/>
        </p:nvSpPr>
        <p:spPr bwMode="auto">
          <a:xfrm flipV="1">
            <a:off x="4000500" y="3787775"/>
            <a:ext cx="0" cy="1762125"/>
          </a:xfrm>
          <a:prstGeom prst="line">
            <a:avLst/>
          </a:prstGeom>
          <a:noFill/>
          <a:ln w="9525">
            <a:solidFill>
              <a:schemeClr val="tx1"/>
            </a:solidFill>
            <a:prstDash val="dash"/>
            <a:round/>
            <a:headEnd/>
            <a:tailEnd/>
          </a:ln>
        </p:spPr>
        <p:txBody>
          <a:bodyPr>
            <a:spAutoFit/>
          </a:bodyPr>
          <a:lstStyle/>
          <a:p>
            <a:endParaRPr lang="en-US"/>
          </a:p>
        </p:txBody>
      </p:sp>
      <p:sp>
        <p:nvSpPr>
          <p:cNvPr id="32778" name="Line 11"/>
          <p:cNvSpPr>
            <a:spLocks noChangeShapeType="1"/>
          </p:cNvSpPr>
          <p:nvPr/>
        </p:nvSpPr>
        <p:spPr bwMode="auto">
          <a:xfrm>
            <a:off x="4733925" y="4492625"/>
            <a:ext cx="2990850" cy="0"/>
          </a:xfrm>
          <a:prstGeom prst="line">
            <a:avLst/>
          </a:prstGeom>
          <a:noFill/>
          <a:ln w="9525">
            <a:solidFill>
              <a:schemeClr val="tx1"/>
            </a:solidFill>
            <a:prstDash val="dash"/>
            <a:round/>
            <a:headEnd/>
            <a:tailEnd/>
          </a:ln>
        </p:spPr>
        <p:txBody>
          <a:bodyPr>
            <a:spAutoFit/>
          </a:bodyPr>
          <a:lstStyle/>
          <a:p>
            <a:endParaRPr lang="en-US"/>
          </a:p>
        </p:txBody>
      </p:sp>
      <p:sp>
        <p:nvSpPr>
          <p:cNvPr id="32779" name="AutoShape 13"/>
          <p:cNvSpPr>
            <a:spLocks noChangeArrowheads="1"/>
          </p:cNvSpPr>
          <p:nvPr/>
        </p:nvSpPr>
        <p:spPr bwMode="auto">
          <a:xfrm>
            <a:off x="3473450" y="4870450"/>
            <a:ext cx="1919288" cy="650875"/>
          </a:xfrm>
          <a:prstGeom prst="leftArrow">
            <a:avLst>
              <a:gd name="adj1" fmla="val 50000"/>
              <a:gd name="adj2" fmla="val 73720"/>
            </a:avLst>
          </a:prstGeom>
          <a:solidFill>
            <a:schemeClr val="accent2"/>
          </a:solidFill>
          <a:ln w="9525" algn="ctr">
            <a:solidFill>
              <a:schemeClr val="tx1"/>
            </a:solidFill>
            <a:miter lim="800000"/>
            <a:headEnd/>
            <a:tailEnd/>
          </a:ln>
        </p:spPr>
        <p:txBody>
          <a:bodyPr wrap="none" anchor="ctr"/>
          <a:lstStyle/>
          <a:p>
            <a:pPr algn="ctr"/>
            <a:r>
              <a:rPr lang="en-US" sz="1400">
                <a:solidFill>
                  <a:schemeClr val="bg1"/>
                </a:solidFill>
                <a:latin typeface="Arial" charset="0"/>
              </a:rPr>
              <a:t>Faster risk discovery</a:t>
            </a:r>
          </a:p>
        </p:txBody>
      </p:sp>
      <p:sp>
        <p:nvSpPr>
          <p:cNvPr id="32780" name="Line 14"/>
          <p:cNvSpPr>
            <a:spLocks noChangeShapeType="1"/>
          </p:cNvSpPr>
          <p:nvPr/>
        </p:nvSpPr>
        <p:spPr bwMode="auto">
          <a:xfrm flipV="1">
            <a:off x="5391150" y="2682875"/>
            <a:ext cx="0" cy="2867025"/>
          </a:xfrm>
          <a:prstGeom prst="line">
            <a:avLst/>
          </a:prstGeom>
          <a:noFill/>
          <a:ln w="9525">
            <a:solidFill>
              <a:schemeClr val="tx1"/>
            </a:solidFill>
            <a:prstDash val="dash"/>
            <a:round/>
            <a:headEnd/>
            <a:tailEnd/>
          </a:ln>
        </p:spPr>
        <p:txBody>
          <a:bodyPr>
            <a:spAutoFit/>
          </a:bodyPr>
          <a:lstStyle/>
          <a:p>
            <a:endParaRPr lang="en-US"/>
          </a:p>
        </p:txBody>
      </p:sp>
      <p:sp>
        <p:nvSpPr>
          <p:cNvPr id="32781" name="Line 15"/>
          <p:cNvSpPr>
            <a:spLocks noChangeShapeType="1"/>
          </p:cNvSpPr>
          <p:nvPr/>
        </p:nvSpPr>
        <p:spPr bwMode="auto">
          <a:xfrm flipV="1">
            <a:off x="6457950" y="1787525"/>
            <a:ext cx="0" cy="3762375"/>
          </a:xfrm>
          <a:prstGeom prst="line">
            <a:avLst/>
          </a:prstGeom>
          <a:noFill/>
          <a:ln w="9525">
            <a:solidFill>
              <a:schemeClr val="tx1"/>
            </a:solidFill>
            <a:prstDash val="dash"/>
            <a:round/>
            <a:headEnd/>
            <a:tailEnd/>
          </a:ln>
        </p:spPr>
        <p:txBody>
          <a:bodyPr>
            <a:spAutoFit/>
          </a:bodyPr>
          <a:lstStyle/>
          <a:p>
            <a:endParaRPr lang="en-US"/>
          </a:p>
        </p:txBody>
      </p:sp>
      <p:sp>
        <p:nvSpPr>
          <p:cNvPr id="32782" name="Text Box 18"/>
          <p:cNvSpPr txBox="1">
            <a:spLocks noChangeArrowheads="1"/>
          </p:cNvSpPr>
          <p:nvPr/>
        </p:nvSpPr>
        <p:spPr bwMode="auto">
          <a:xfrm>
            <a:off x="1550988" y="5600700"/>
            <a:ext cx="1063625" cy="336550"/>
          </a:xfrm>
          <a:prstGeom prst="rect">
            <a:avLst/>
          </a:prstGeom>
          <a:noFill/>
          <a:ln w="9525" algn="ctr">
            <a:noFill/>
            <a:prstDash val="dash"/>
            <a:miter lim="800000"/>
            <a:headEnd/>
            <a:tailEnd/>
          </a:ln>
        </p:spPr>
        <p:txBody>
          <a:bodyPr wrap="none">
            <a:spAutoFit/>
          </a:bodyPr>
          <a:lstStyle/>
          <a:p>
            <a:pPr algn="ctr"/>
            <a:r>
              <a:rPr lang="en-US" sz="1600">
                <a:latin typeface="Arial" charset="0"/>
              </a:rPr>
              <a:t>disruption</a:t>
            </a:r>
          </a:p>
        </p:txBody>
      </p:sp>
      <p:sp>
        <p:nvSpPr>
          <p:cNvPr id="32783" name="Text Box 19"/>
          <p:cNvSpPr txBox="1">
            <a:spLocks noChangeArrowheads="1"/>
          </p:cNvSpPr>
          <p:nvPr/>
        </p:nvSpPr>
        <p:spPr bwMode="auto">
          <a:xfrm>
            <a:off x="6613525" y="4838700"/>
            <a:ext cx="742950" cy="339725"/>
          </a:xfrm>
          <a:prstGeom prst="rect">
            <a:avLst/>
          </a:prstGeom>
          <a:noFill/>
          <a:ln w="9525" algn="ctr">
            <a:noFill/>
            <a:prstDash val="dash"/>
            <a:miter lim="800000"/>
            <a:headEnd/>
            <a:tailEnd/>
          </a:ln>
        </p:spPr>
        <p:txBody>
          <a:bodyPr wrap="none">
            <a:spAutoFit/>
          </a:bodyPr>
          <a:lstStyle/>
          <a:p>
            <a:r>
              <a:rPr lang="en-US" sz="1600">
                <a:solidFill>
                  <a:srgbClr val="00B050"/>
                </a:solidFill>
                <a:latin typeface="Arial" charset="0"/>
              </a:rPr>
              <a:t>Nokia</a:t>
            </a:r>
          </a:p>
        </p:txBody>
      </p:sp>
      <p:sp>
        <p:nvSpPr>
          <p:cNvPr id="32784" name="Text Box 20"/>
          <p:cNvSpPr txBox="1">
            <a:spLocks noChangeArrowheads="1"/>
          </p:cNvSpPr>
          <p:nvPr/>
        </p:nvSpPr>
        <p:spPr bwMode="auto">
          <a:xfrm>
            <a:off x="4956175" y="1952625"/>
            <a:ext cx="936625" cy="339725"/>
          </a:xfrm>
          <a:prstGeom prst="rect">
            <a:avLst/>
          </a:prstGeom>
          <a:noFill/>
          <a:ln w="9525" algn="ctr">
            <a:noFill/>
            <a:prstDash val="dash"/>
            <a:miter lim="800000"/>
            <a:headEnd/>
            <a:tailEnd/>
          </a:ln>
        </p:spPr>
        <p:txBody>
          <a:bodyPr wrap="none">
            <a:spAutoFit/>
          </a:bodyPr>
          <a:lstStyle/>
          <a:p>
            <a:r>
              <a:rPr lang="en-US" sz="1600">
                <a:solidFill>
                  <a:srgbClr val="FF3300"/>
                </a:solidFill>
                <a:latin typeface="Arial" charset="0"/>
              </a:rPr>
              <a:t>Ericson</a:t>
            </a:r>
          </a:p>
        </p:txBody>
      </p:sp>
      <p:sp>
        <p:nvSpPr>
          <p:cNvPr id="32785" name="Text Box 21"/>
          <p:cNvSpPr txBox="1">
            <a:spLocks noChangeArrowheads="1"/>
          </p:cNvSpPr>
          <p:nvPr/>
        </p:nvSpPr>
        <p:spPr bwMode="auto">
          <a:xfrm>
            <a:off x="7270750" y="5600700"/>
            <a:ext cx="635000" cy="336550"/>
          </a:xfrm>
          <a:prstGeom prst="rect">
            <a:avLst/>
          </a:prstGeom>
          <a:noFill/>
          <a:ln w="9525" algn="ctr">
            <a:noFill/>
            <a:prstDash val="dash"/>
            <a:miter lim="800000"/>
            <a:headEnd/>
            <a:tailEnd/>
          </a:ln>
        </p:spPr>
        <p:txBody>
          <a:bodyPr wrap="none">
            <a:spAutoFit/>
          </a:bodyPr>
          <a:lstStyle/>
          <a:p>
            <a:pPr algn="ctr"/>
            <a:r>
              <a:rPr lang="en-US" sz="1600">
                <a:solidFill>
                  <a:schemeClr val="accent2"/>
                </a:solidFill>
                <a:latin typeface="Arial" charset="0"/>
              </a:rPr>
              <a:t>Time</a:t>
            </a:r>
          </a:p>
        </p:txBody>
      </p:sp>
      <p:sp>
        <p:nvSpPr>
          <p:cNvPr id="32786" name="Text Box 22"/>
          <p:cNvSpPr txBox="1">
            <a:spLocks noChangeArrowheads="1"/>
          </p:cNvSpPr>
          <p:nvPr/>
        </p:nvSpPr>
        <p:spPr bwMode="auto">
          <a:xfrm>
            <a:off x="703263" y="1581150"/>
            <a:ext cx="1063625" cy="581025"/>
          </a:xfrm>
          <a:prstGeom prst="rect">
            <a:avLst/>
          </a:prstGeom>
          <a:noFill/>
          <a:ln w="9525" algn="ctr">
            <a:noFill/>
            <a:prstDash val="dash"/>
            <a:miter lim="800000"/>
            <a:headEnd/>
            <a:tailEnd/>
          </a:ln>
        </p:spPr>
        <p:txBody>
          <a:bodyPr wrap="none">
            <a:spAutoFit/>
          </a:bodyPr>
          <a:lstStyle/>
          <a:p>
            <a:pPr algn="r"/>
            <a:r>
              <a:rPr lang="en-US" sz="1600">
                <a:solidFill>
                  <a:schemeClr val="accent2"/>
                </a:solidFill>
                <a:latin typeface="Arial" charset="0"/>
              </a:rPr>
              <a:t>Impact of</a:t>
            </a:r>
          </a:p>
          <a:p>
            <a:pPr algn="r"/>
            <a:r>
              <a:rPr lang="en-US" sz="1600">
                <a:solidFill>
                  <a:schemeClr val="accent2"/>
                </a:solidFill>
                <a:latin typeface="Arial" charset="0"/>
              </a:rPr>
              <a:t>disruption</a:t>
            </a:r>
          </a:p>
        </p:txBody>
      </p:sp>
      <p:sp>
        <p:nvSpPr>
          <p:cNvPr id="32787" name="AutoShape 25"/>
          <p:cNvSpPr>
            <a:spLocks noChangeArrowheads="1"/>
          </p:cNvSpPr>
          <p:nvPr/>
        </p:nvSpPr>
        <p:spPr bwMode="auto">
          <a:xfrm>
            <a:off x="4035425" y="3794125"/>
            <a:ext cx="2414588" cy="650875"/>
          </a:xfrm>
          <a:prstGeom prst="leftArrow">
            <a:avLst>
              <a:gd name="adj1" fmla="val 50000"/>
              <a:gd name="adj2" fmla="val 92744"/>
            </a:avLst>
          </a:prstGeom>
          <a:solidFill>
            <a:schemeClr val="accent2"/>
          </a:solidFill>
          <a:ln w="9525" algn="ctr">
            <a:solidFill>
              <a:schemeClr val="tx1"/>
            </a:solidFill>
            <a:miter lim="800000"/>
            <a:headEnd/>
            <a:tailEnd/>
          </a:ln>
        </p:spPr>
        <p:txBody>
          <a:bodyPr wrap="none" anchor="ctr"/>
          <a:lstStyle/>
          <a:p>
            <a:pPr algn="ctr"/>
            <a:r>
              <a:rPr lang="en-US" sz="1400">
                <a:solidFill>
                  <a:schemeClr val="bg1"/>
                </a:solidFill>
                <a:latin typeface="Arial" charset="0"/>
              </a:rPr>
              <a:t>Faster risk recovery</a:t>
            </a:r>
          </a:p>
        </p:txBody>
      </p:sp>
      <p:sp>
        <p:nvSpPr>
          <p:cNvPr id="32788" name="AutoShape 26"/>
          <p:cNvSpPr>
            <a:spLocks noChangeArrowheads="1"/>
          </p:cNvSpPr>
          <p:nvPr/>
        </p:nvSpPr>
        <p:spPr bwMode="auto">
          <a:xfrm rot="-5400000">
            <a:off x="5888831" y="2740819"/>
            <a:ext cx="2747963" cy="650875"/>
          </a:xfrm>
          <a:prstGeom prst="leftArrow">
            <a:avLst>
              <a:gd name="adj1" fmla="val 50000"/>
              <a:gd name="adj2" fmla="val 105549"/>
            </a:avLst>
          </a:prstGeom>
          <a:solidFill>
            <a:schemeClr val="accent2"/>
          </a:solidFill>
          <a:ln w="9525" algn="ctr">
            <a:solidFill>
              <a:schemeClr val="tx1"/>
            </a:solidFill>
            <a:miter lim="800000"/>
            <a:headEnd/>
            <a:tailEnd/>
          </a:ln>
        </p:spPr>
        <p:txBody>
          <a:bodyPr wrap="none" anchor="ctr"/>
          <a:lstStyle/>
          <a:p>
            <a:pPr algn="ctr"/>
            <a:r>
              <a:rPr lang="en-US" sz="1400">
                <a:solidFill>
                  <a:schemeClr val="bg1"/>
                </a:solidFill>
                <a:latin typeface="Arial" charset="0"/>
              </a:rPr>
              <a:t>More resilient operation</a:t>
            </a:r>
          </a:p>
        </p:txBody>
      </p:sp>
      <p:sp>
        <p:nvSpPr>
          <p:cNvPr id="32789" name="Text Box 27"/>
          <p:cNvSpPr txBox="1">
            <a:spLocks noChangeArrowheads="1"/>
          </p:cNvSpPr>
          <p:nvPr/>
        </p:nvSpPr>
        <p:spPr bwMode="auto">
          <a:xfrm>
            <a:off x="2078038" y="4419600"/>
            <a:ext cx="1920875" cy="339725"/>
          </a:xfrm>
          <a:prstGeom prst="rect">
            <a:avLst/>
          </a:prstGeom>
          <a:noFill/>
          <a:ln w="9525" algn="ctr">
            <a:noFill/>
            <a:prstDash val="dash"/>
            <a:miter lim="800000"/>
            <a:headEnd/>
            <a:tailEnd/>
          </a:ln>
        </p:spPr>
        <p:txBody>
          <a:bodyPr wrap="none">
            <a:spAutoFit/>
          </a:bodyPr>
          <a:lstStyle/>
          <a:p>
            <a:pPr algn="ctr"/>
            <a:r>
              <a:rPr lang="en-US" sz="1600">
                <a:solidFill>
                  <a:srgbClr val="00B050"/>
                </a:solidFill>
                <a:latin typeface="Arial" charset="0"/>
              </a:rPr>
              <a:t>Nokia’s discovery</a:t>
            </a:r>
          </a:p>
        </p:txBody>
      </p:sp>
      <p:sp>
        <p:nvSpPr>
          <p:cNvPr id="32790" name="Line 28"/>
          <p:cNvSpPr>
            <a:spLocks noChangeShapeType="1"/>
          </p:cNvSpPr>
          <p:nvPr/>
        </p:nvSpPr>
        <p:spPr bwMode="auto">
          <a:xfrm>
            <a:off x="3086100" y="4730750"/>
            <a:ext cx="304800" cy="190500"/>
          </a:xfrm>
          <a:prstGeom prst="line">
            <a:avLst/>
          </a:prstGeom>
          <a:noFill/>
          <a:ln w="9525">
            <a:solidFill>
              <a:schemeClr val="tx1"/>
            </a:solidFill>
            <a:prstDash val="dash"/>
            <a:round/>
            <a:headEnd/>
            <a:tailEnd type="triangle" w="med" len="med"/>
          </a:ln>
        </p:spPr>
        <p:txBody>
          <a:bodyPr wrap="none">
            <a:spAutoFit/>
          </a:bodyPr>
          <a:lstStyle/>
          <a:p>
            <a:endParaRPr lang="en-US"/>
          </a:p>
        </p:txBody>
      </p:sp>
      <p:sp>
        <p:nvSpPr>
          <p:cNvPr id="32791" name="Text Box 29"/>
          <p:cNvSpPr txBox="1">
            <a:spLocks noChangeArrowheads="1"/>
          </p:cNvSpPr>
          <p:nvPr/>
        </p:nvSpPr>
        <p:spPr bwMode="auto">
          <a:xfrm>
            <a:off x="2316163" y="3486150"/>
            <a:ext cx="1819275" cy="339725"/>
          </a:xfrm>
          <a:prstGeom prst="rect">
            <a:avLst/>
          </a:prstGeom>
          <a:noFill/>
          <a:ln w="9525" algn="ctr">
            <a:noFill/>
            <a:prstDash val="dash"/>
            <a:miter lim="800000"/>
            <a:headEnd/>
            <a:tailEnd/>
          </a:ln>
        </p:spPr>
        <p:txBody>
          <a:bodyPr wrap="none">
            <a:spAutoFit/>
          </a:bodyPr>
          <a:lstStyle/>
          <a:p>
            <a:pPr algn="ctr"/>
            <a:r>
              <a:rPr lang="en-US" sz="1600">
                <a:solidFill>
                  <a:srgbClr val="00B050"/>
                </a:solidFill>
                <a:latin typeface="Arial" charset="0"/>
              </a:rPr>
              <a:t>Nokia’s recovery</a:t>
            </a:r>
          </a:p>
        </p:txBody>
      </p:sp>
      <p:sp>
        <p:nvSpPr>
          <p:cNvPr id="32792" name="Line 30"/>
          <p:cNvSpPr>
            <a:spLocks noChangeShapeType="1"/>
          </p:cNvSpPr>
          <p:nvPr/>
        </p:nvSpPr>
        <p:spPr bwMode="auto">
          <a:xfrm>
            <a:off x="3562350" y="3825875"/>
            <a:ext cx="409575" cy="200025"/>
          </a:xfrm>
          <a:prstGeom prst="line">
            <a:avLst/>
          </a:prstGeom>
          <a:noFill/>
          <a:ln w="9525">
            <a:solidFill>
              <a:schemeClr val="tx1"/>
            </a:solidFill>
            <a:prstDash val="dash"/>
            <a:round/>
            <a:headEnd/>
            <a:tailEnd type="triangle" w="med" len="med"/>
          </a:ln>
        </p:spPr>
        <p:txBody>
          <a:bodyPr wrap="none">
            <a:spAutoFit/>
          </a:bodyPr>
          <a:lstStyle/>
          <a:p>
            <a:endParaRPr lang="en-US"/>
          </a:p>
        </p:txBody>
      </p:sp>
      <p:sp>
        <p:nvSpPr>
          <p:cNvPr id="32793" name="TextBox 26"/>
          <p:cNvSpPr txBox="1">
            <a:spLocks noChangeArrowheads="1"/>
          </p:cNvSpPr>
          <p:nvPr/>
        </p:nvSpPr>
        <p:spPr bwMode="auto">
          <a:xfrm>
            <a:off x="615950" y="6294438"/>
            <a:ext cx="1908175" cy="277812"/>
          </a:xfrm>
          <a:prstGeom prst="rect">
            <a:avLst/>
          </a:prstGeom>
          <a:noFill/>
          <a:ln w="9525">
            <a:noFill/>
            <a:miter lim="800000"/>
            <a:headEnd/>
            <a:tailEnd/>
          </a:ln>
        </p:spPr>
        <p:txBody>
          <a:bodyPr wrap="none">
            <a:spAutoFit/>
          </a:bodyPr>
          <a:lstStyle/>
          <a:p>
            <a:r>
              <a:rPr lang="en-US" sz="1200" b="0"/>
              <a:t>Adapted from Sheffi (2005)</a:t>
            </a:r>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smtClean="0"/>
              <a:t>Risk Management and Operational Hedging</a:t>
            </a:r>
          </a:p>
        </p:txBody>
      </p:sp>
      <p:sp>
        <p:nvSpPr>
          <p:cNvPr id="24579" name="Rectangle 5"/>
          <p:cNvSpPr>
            <a:spLocks noGrp="1" noChangeArrowheads="1"/>
          </p:cNvSpPr>
          <p:nvPr>
            <p:ph idx="1"/>
          </p:nvPr>
        </p:nvSpPr>
        <p:spPr/>
        <p:txBody>
          <a:bodyPr/>
          <a:lstStyle/>
          <a:p>
            <a:r>
              <a:rPr lang="en-US" dirty="0" smtClean="0"/>
              <a:t>What is risk?</a:t>
            </a:r>
          </a:p>
          <a:p>
            <a:pPr lvl="1"/>
            <a:r>
              <a:rPr lang="en-US" dirty="0" smtClean="0"/>
              <a:t>undesirable consequences of uncertainty</a:t>
            </a:r>
          </a:p>
          <a:p>
            <a:pPr lvl="1"/>
            <a:r>
              <a:rPr lang="en-US" dirty="0" smtClean="0"/>
              <a:t>variance</a:t>
            </a:r>
          </a:p>
          <a:p>
            <a:endParaRPr lang="en-US" dirty="0" smtClean="0"/>
          </a:p>
          <a:p>
            <a:r>
              <a:rPr lang="en-US" dirty="0" smtClean="0"/>
              <a:t>Two types of risk:</a:t>
            </a:r>
          </a:p>
          <a:p>
            <a:pPr lvl="1"/>
            <a:r>
              <a:rPr lang="en-US" dirty="0" smtClean="0"/>
              <a:t>Operational risk</a:t>
            </a:r>
          </a:p>
          <a:p>
            <a:pPr lvl="2"/>
            <a:r>
              <a:rPr lang="en-US" dirty="0" smtClean="0"/>
              <a:t>the threat that a resource, process, or system will fail to perform as intended</a:t>
            </a:r>
          </a:p>
          <a:p>
            <a:pPr lvl="2"/>
            <a:r>
              <a:rPr lang="en-US" dirty="0" smtClean="0"/>
              <a:t>the risk of a mismatch between supply and demand, which reduces expected profit flows</a:t>
            </a:r>
          </a:p>
          <a:p>
            <a:pPr lvl="1"/>
            <a:r>
              <a:rPr lang="en-US" dirty="0" smtClean="0"/>
              <a:t>Financial risk is about the undesirable variability of realized profit flows</a:t>
            </a:r>
          </a:p>
          <a:p>
            <a:pPr lvl="1"/>
            <a:endParaRPr lang="en-US" dirty="0" smtClean="0"/>
          </a:p>
          <a:p>
            <a:r>
              <a:rPr lang="en-US" dirty="0" smtClean="0"/>
              <a:t>Hedging means mitigating these risks:</a:t>
            </a:r>
          </a:p>
          <a:p>
            <a:pPr lvl="1"/>
            <a:r>
              <a:rPr lang="en-US" dirty="0" smtClean="0"/>
              <a:t>Operational hedging are constructions in the operating system to reduce operational risks that may increase expected profits as well as reduce its variance</a:t>
            </a:r>
          </a:p>
          <a:p>
            <a:pPr lvl="1"/>
            <a:r>
              <a:rPr lang="en-US" dirty="0" smtClean="0"/>
              <a:t>Financial hedging are constructions with financial instruments to reduce the variance of profits</a:t>
            </a: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smtClean="0"/>
              <a:t>Strategic Risk Mitigation and Operational hedging: 	integral part of ops strat</a:t>
            </a:r>
          </a:p>
        </p:txBody>
      </p:sp>
      <p:sp>
        <p:nvSpPr>
          <p:cNvPr id="25603" name="Content Placeholder 2"/>
          <p:cNvSpPr>
            <a:spLocks noGrp="1"/>
          </p:cNvSpPr>
          <p:nvPr>
            <p:ph idx="1"/>
          </p:nvPr>
        </p:nvSpPr>
        <p:spPr/>
        <p:txBody>
          <a:bodyPr/>
          <a:lstStyle/>
          <a:p>
            <a:r>
              <a:rPr lang="en-US" dirty="0" smtClean="0"/>
              <a:t>Operational hedging is integral part of operations strategy:</a:t>
            </a:r>
          </a:p>
          <a:p>
            <a:pPr marL="800100" lvl="1" indent="-342900">
              <a:buFont typeface="Times New Roman" pitchFamily="18" charset="0"/>
              <a:buAutoNum type="arabicPeriod"/>
            </a:pPr>
            <a:r>
              <a:rPr lang="en-US" dirty="0" smtClean="0"/>
              <a:t>It is necessary in each operation</a:t>
            </a:r>
          </a:p>
          <a:p>
            <a:pPr marL="800100" lvl="1" indent="-342900">
              <a:buFont typeface="Times New Roman" pitchFamily="18" charset="0"/>
              <a:buAutoNum type="arabicPeriod"/>
            </a:pPr>
            <a:r>
              <a:rPr lang="en-US" dirty="0" smtClean="0"/>
              <a:t>It impacts how the entire operating system is structured</a:t>
            </a:r>
          </a:p>
        </p:txBody>
      </p:sp>
      <p:graphicFrame>
        <p:nvGraphicFramePr>
          <p:cNvPr id="22" name="Content Placeholder 3"/>
          <p:cNvGraphicFramePr>
            <a:graphicFrameLocks/>
          </p:cNvGraphicFramePr>
          <p:nvPr/>
        </p:nvGraphicFramePr>
        <p:xfrm>
          <a:off x="1754694" y="2512843"/>
          <a:ext cx="5592763" cy="33861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3" name="Rectangle 22"/>
          <p:cNvSpPr/>
          <p:nvPr/>
        </p:nvSpPr>
        <p:spPr>
          <a:xfrm>
            <a:off x="3959104" y="2941844"/>
            <a:ext cx="1151416" cy="1077218"/>
          </a:xfrm>
          <a:prstGeom prst="rect">
            <a:avLst/>
          </a:prstGeom>
          <a:noFill/>
        </p:spPr>
        <p:txBody>
          <a:bodyPr>
            <a:spAutoFit/>
          </a:bodyPr>
          <a:lstStyle/>
          <a:p>
            <a:pPr algn="ctr" defTabSz="457200" fontAlgn="auto">
              <a:spcBef>
                <a:spcPts val="0"/>
              </a:spcBef>
              <a:spcAft>
                <a:spcPts val="0"/>
              </a:spcAft>
              <a:defRPr/>
            </a:pPr>
            <a:r>
              <a:rPr lang="en-US" sz="3200"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a:p>
            <a:pPr algn="ctr" defTabSz="457200" fontAlgn="auto">
              <a:spcBef>
                <a:spcPts val="0"/>
              </a:spcBef>
              <a:spcAft>
                <a:spcPts val="0"/>
              </a:spcAft>
              <a:defRPr/>
            </a:pPr>
            <a:r>
              <a:rPr lang="en-US" sz="3200" dirty="0" smtClean="0">
                <a:ln w="12700">
                  <a:solidFill>
                    <a:srgbClr val="1F497D">
                      <a:satMod val="155000"/>
                    </a:srgbClr>
                  </a:solidFill>
                  <a:prstDash val="solid"/>
                </a:ln>
                <a:solidFill>
                  <a:srgbClr val="FF0000"/>
                </a:solidFill>
                <a:effectLst>
                  <a:outerShdw blurRad="41275" dist="20320" dir="1800000" algn="tl" rotWithShape="0">
                    <a:srgbClr val="000000">
                      <a:alpha val="40000"/>
                    </a:srgbClr>
                  </a:outerShdw>
                </a:effectLst>
                <a:latin typeface="Calibri"/>
                <a:cs typeface="Arial" pitchFamily="34" charset="0"/>
              </a:rPr>
              <a:t>+Risk</a:t>
            </a:r>
            <a:endParaRPr lang="en-US" sz="3200" b="1" i="0" dirty="0">
              <a:ln w="12700">
                <a:solidFill>
                  <a:srgbClr val="1F497D">
                    <a:satMod val="155000"/>
                  </a:srgbClr>
                </a:solidFill>
                <a:prstDash val="solid"/>
              </a:ln>
              <a:solidFill>
                <a:srgbClr val="FF0000"/>
              </a:solidFill>
              <a:effectLst>
                <a:outerShdw blurRad="41275" dist="20320" dir="1800000" algn="tl" rotWithShape="0">
                  <a:srgbClr val="000000">
                    <a:alpha val="40000"/>
                  </a:srgbClr>
                </a:outerShdw>
              </a:effectLst>
              <a:latin typeface="Calibri"/>
              <a:cs typeface="Arial" pitchFamily="34" charset="0"/>
            </a:endParaRPr>
          </a:p>
        </p:txBody>
      </p:sp>
      <p:sp>
        <p:nvSpPr>
          <p:cNvPr id="24" name="Rectangle 23"/>
          <p:cNvSpPr/>
          <p:nvPr/>
        </p:nvSpPr>
        <p:spPr>
          <a:xfrm>
            <a:off x="2484210" y="5304830"/>
            <a:ext cx="1298824" cy="584775"/>
          </a:xfrm>
          <a:prstGeom prst="rect">
            <a:avLst/>
          </a:prstGeom>
          <a:noFill/>
        </p:spPr>
        <p:txBody>
          <a:bodyPr>
            <a:spAutoFit/>
          </a:bodyPr>
          <a:lstStyle/>
          <a:p>
            <a:pPr algn="ctr" defTabSz="457200" fontAlgn="auto">
              <a:spcBef>
                <a:spcPts val="0"/>
              </a:spcBef>
              <a:spcAft>
                <a:spcPts val="0"/>
              </a:spcAft>
              <a:defRPr/>
            </a:pPr>
            <a:r>
              <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25" name="Rectangle 24"/>
          <p:cNvSpPr/>
          <p:nvPr/>
        </p:nvSpPr>
        <p:spPr>
          <a:xfrm>
            <a:off x="4946932" y="5304830"/>
            <a:ext cx="1918282" cy="584775"/>
          </a:xfrm>
          <a:prstGeom prst="rect">
            <a:avLst/>
          </a:prstGeom>
          <a:noFill/>
        </p:spPr>
        <p:txBody>
          <a:bodyPr>
            <a:spAutoFit/>
          </a:bodyPr>
          <a:lstStyle/>
          <a:p>
            <a:pPr algn="ctr" defTabSz="457200" fontAlgn="auto">
              <a:spcBef>
                <a:spcPts val="0"/>
              </a:spcBef>
              <a:spcAft>
                <a:spcPts val="0"/>
              </a:spcAft>
              <a:defRPr/>
            </a:pPr>
            <a:r>
              <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26" name="Rectangle 25"/>
          <p:cNvSpPr/>
          <p:nvPr/>
        </p:nvSpPr>
        <p:spPr>
          <a:xfrm>
            <a:off x="3335582" y="4353476"/>
            <a:ext cx="2439492" cy="523220"/>
          </a:xfrm>
          <a:prstGeom prst="rect">
            <a:avLst/>
          </a:prstGeom>
          <a:noFill/>
        </p:spPr>
        <p:txBody>
          <a:bodyPr>
            <a:spAutoFit/>
          </a:bodyPr>
          <a:lstStyle/>
          <a:p>
            <a:pPr algn="ctr" defTabSz="457200" fontAlgn="auto">
              <a:spcBef>
                <a:spcPts val="0"/>
              </a:spcBef>
              <a:spcAft>
                <a:spcPts val="0"/>
              </a:spcAft>
              <a:defRPr/>
            </a:pPr>
            <a:r>
              <a:rPr lang="en-US" sz="28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
        <p:nvSpPr>
          <p:cNvPr id="27" name="Curved Right Arrow 26"/>
          <p:cNvSpPr/>
          <p:nvPr/>
        </p:nvSpPr>
        <p:spPr>
          <a:xfrm rot="8382059">
            <a:off x="7019925" y="3165306"/>
            <a:ext cx="563563" cy="2944812"/>
          </a:xfrm>
          <a:prstGeom prst="curvedRightArrow">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Calibri"/>
              <a:ea typeface="+mn-ea"/>
              <a:cs typeface="+mn-cs"/>
            </a:endParaRPr>
          </a:p>
        </p:txBody>
      </p:sp>
      <p:sp>
        <p:nvSpPr>
          <p:cNvPr id="28" name="Curved Right Arrow 27"/>
          <p:cNvSpPr/>
          <p:nvPr/>
        </p:nvSpPr>
        <p:spPr>
          <a:xfrm rot="2302157">
            <a:off x="1441450" y="3025606"/>
            <a:ext cx="563563" cy="2944812"/>
          </a:xfrm>
          <a:prstGeom prst="curvedRightArrow">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Calibri"/>
              <a:ea typeface="+mn-ea"/>
              <a:cs typeface="+mn-cs"/>
            </a:endParaRPr>
          </a:p>
        </p:txBody>
      </p:sp>
      <p:sp>
        <p:nvSpPr>
          <p:cNvPr id="29" name="Rectangle 28"/>
          <p:cNvSpPr/>
          <p:nvPr/>
        </p:nvSpPr>
        <p:spPr>
          <a:xfrm rot="2863666">
            <a:off x="7220880" y="3843649"/>
            <a:ext cx="1748992"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Innovation</a:t>
            </a:r>
          </a:p>
        </p:txBody>
      </p:sp>
      <p:sp>
        <p:nvSpPr>
          <p:cNvPr id="30" name="Rectangle 29"/>
          <p:cNvSpPr/>
          <p:nvPr/>
        </p:nvSpPr>
        <p:spPr>
          <a:xfrm rot="18948115">
            <a:off x="270214" y="3353168"/>
            <a:ext cx="2172838"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Improvement</a:t>
            </a: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smtClean="0">
                <a:latin typeface="Albertus Extra Bold" pitchFamily="34" charset="0"/>
              </a:rPr>
              <a:t>Risk Management: a four step process</a:t>
            </a:r>
          </a:p>
        </p:txBody>
      </p:sp>
      <p:sp>
        <p:nvSpPr>
          <p:cNvPr id="26627" name="Rectangle 14"/>
          <p:cNvSpPr>
            <a:spLocks noChangeArrowheads="1"/>
          </p:cNvSpPr>
          <p:nvPr/>
        </p:nvSpPr>
        <p:spPr bwMode="auto">
          <a:xfrm>
            <a:off x="1728788" y="2279650"/>
            <a:ext cx="5980112" cy="2735263"/>
          </a:xfrm>
          <a:prstGeom prst="rect">
            <a:avLst/>
          </a:prstGeom>
          <a:solidFill>
            <a:srgbClr val="EAEAEA"/>
          </a:solidFill>
          <a:ln w="9525" algn="ctr">
            <a:noFill/>
            <a:miter lim="800000"/>
            <a:headEnd/>
            <a:tailEnd/>
          </a:ln>
        </p:spPr>
        <p:txBody>
          <a:bodyPr wrap="none" anchor="ctr" anchorCtr="1"/>
          <a:lstStyle/>
          <a:p>
            <a:pPr algn="ctr"/>
            <a:r>
              <a:rPr lang="en-US" sz="1800">
                <a:solidFill>
                  <a:schemeClr val="accent2"/>
                </a:solidFill>
              </a:rPr>
              <a:t>Risk</a:t>
            </a:r>
          </a:p>
          <a:p>
            <a:pPr algn="ctr"/>
            <a:r>
              <a:rPr lang="en-US" sz="1800">
                <a:solidFill>
                  <a:schemeClr val="accent2"/>
                </a:solidFill>
              </a:rPr>
              <a:t>Management</a:t>
            </a:r>
          </a:p>
        </p:txBody>
      </p:sp>
      <p:sp>
        <p:nvSpPr>
          <p:cNvPr id="26628" name="AutoShape 15"/>
          <p:cNvSpPr>
            <a:spLocks noChangeArrowheads="1"/>
          </p:cNvSpPr>
          <p:nvPr/>
        </p:nvSpPr>
        <p:spPr bwMode="auto">
          <a:xfrm>
            <a:off x="3803650" y="2436813"/>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1. Identify all potential hazards</a:t>
            </a:r>
          </a:p>
        </p:txBody>
      </p:sp>
      <p:sp>
        <p:nvSpPr>
          <p:cNvPr id="26629" name="AutoShape 16"/>
          <p:cNvSpPr>
            <a:spLocks noChangeArrowheads="1"/>
          </p:cNvSpPr>
          <p:nvPr/>
        </p:nvSpPr>
        <p:spPr bwMode="auto">
          <a:xfrm>
            <a:off x="5632450" y="335597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2. Assess risk level of all hazards</a:t>
            </a:r>
          </a:p>
        </p:txBody>
      </p:sp>
      <p:sp>
        <p:nvSpPr>
          <p:cNvPr id="26630" name="AutoShape 17"/>
          <p:cNvSpPr>
            <a:spLocks noChangeArrowheads="1"/>
          </p:cNvSpPr>
          <p:nvPr/>
        </p:nvSpPr>
        <p:spPr bwMode="auto">
          <a:xfrm>
            <a:off x="3803650" y="427037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3. Make a tactical risk decision</a:t>
            </a:r>
          </a:p>
        </p:txBody>
      </p:sp>
      <p:sp>
        <p:nvSpPr>
          <p:cNvPr id="26631" name="AutoShape 18"/>
          <p:cNvSpPr>
            <a:spLocks noChangeArrowheads="1"/>
          </p:cNvSpPr>
          <p:nvPr/>
        </p:nvSpPr>
        <p:spPr bwMode="auto">
          <a:xfrm>
            <a:off x="1982788" y="334962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4. Implement strategic risk mitigation actions</a:t>
            </a:r>
          </a:p>
        </p:txBody>
      </p:sp>
      <p:cxnSp>
        <p:nvCxnSpPr>
          <p:cNvPr id="26632" name="AutoShape 19"/>
          <p:cNvCxnSpPr>
            <a:cxnSpLocks noChangeShapeType="1"/>
            <a:stCxn id="26628" idx="3"/>
            <a:endCxn id="26629" idx="0"/>
          </p:cNvCxnSpPr>
          <p:nvPr/>
        </p:nvCxnSpPr>
        <p:spPr bwMode="auto">
          <a:xfrm>
            <a:off x="5632450" y="2762250"/>
            <a:ext cx="914400" cy="593725"/>
          </a:xfrm>
          <a:prstGeom prst="curvedConnector2">
            <a:avLst/>
          </a:prstGeom>
          <a:noFill/>
          <a:ln w="9525">
            <a:solidFill>
              <a:schemeClr val="accent2"/>
            </a:solidFill>
            <a:prstDash val="dash"/>
            <a:round/>
            <a:headEnd/>
            <a:tailEnd type="triangle" w="med" len="med"/>
          </a:ln>
        </p:spPr>
      </p:cxnSp>
      <p:cxnSp>
        <p:nvCxnSpPr>
          <p:cNvPr id="26633" name="AutoShape 20"/>
          <p:cNvCxnSpPr>
            <a:cxnSpLocks noChangeShapeType="1"/>
            <a:stCxn id="26629" idx="2"/>
            <a:endCxn id="26630" idx="3"/>
          </p:cNvCxnSpPr>
          <p:nvPr/>
        </p:nvCxnSpPr>
        <p:spPr bwMode="auto">
          <a:xfrm rot="5400000">
            <a:off x="5795168" y="3844132"/>
            <a:ext cx="588963" cy="914400"/>
          </a:xfrm>
          <a:prstGeom prst="curvedConnector2">
            <a:avLst/>
          </a:prstGeom>
          <a:noFill/>
          <a:ln w="9525">
            <a:solidFill>
              <a:schemeClr val="accent2"/>
            </a:solidFill>
            <a:prstDash val="dash"/>
            <a:round/>
            <a:headEnd/>
            <a:tailEnd type="triangle" w="med" len="med"/>
          </a:ln>
        </p:spPr>
      </p:cxnSp>
      <p:cxnSp>
        <p:nvCxnSpPr>
          <p:cNvPr id="26634" name="AutoShape 21"/>
          <p:cNvCxnSpPr>
            <a:cxnSpLocks noChangeShapeType="1"/>
            <a:stCxn id="26630" idx="1"/>
            <a:endCxn id="26631" idx="2"/>
          </p:cNvCxnSpPr>
          <p:nvPr/>
        </p:nvCxnSpPr>
        <p:spPr bwMode="auto">
          <a:xfrm rot="10800000">
            <a:off x="2897188" y="4000500"/>
            <a:ext cx="906462" cy="595313"/>
          </a:xfrm>
          <a:prstGeom prst="curvedConnector2">
            <a:avLst/>
          </a:prstGeom>
          <a:noFill/>
          <a:ln w="9525">
            <a:solidFill>
              <a:schemeClr val="accent2"/>
            </a:solidFill>
            <a:prstDash val="dash"/>
            <a:round/>
            <a:headEnd/>
            <a:tailEnd type="triangle" w="med" len="med"/>
          </a:ln>
        </p:spPr>
      </p:cxnSp>
      <p:cxnSp>
        <p:nvCxnSpPr>
          <p:cNvPr id="26635" name="AutoShape 22"/>
          <p:cNvCxnSpPr>
            <a:cxnSpLocks noChangeShapeType="1"/>
            <a:stCxn id="26631" idx="0"/>
            <a:endCxn id="26628" idx="1"/>
          </p:cNvCxnSpPr>
          <p:nvPr/>
        </p:nvCxnSpPr>
        <p:spPr bwMode="auto">
          <a:xfrm rot="-5400000">
            <a:off x="3056731" y="2602707"/>
            <a:ext cx="587375" cy="906462"/>
          </a:xfrm>
          <a:prstGeom prst="curvedConnector2">
            <a:avLst/>
          </a:prstGeom>
          <a:noFill/>
          <a:ln w="9525">
            <a:solidFill>
              <a:schemeClr val="accent2"/>
            </a:solidFill>
            <a:prstDash val="dash"/>
            <a:round/>
            <a:headEnd/>
            <a:tailEnd type="triangle" w="med" len="med"/>
          </a:ln>
        </p:spPr>
      </p:cxn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mtClean="0">
                <a:latin typeface="Albertus Extra Bold" pitchFamily="34" charset="0"/>
              </a:rPr>
              <a:t>Risk Management:</a:t>
            </a:r>
            <a:br>
              <a:rPr lang="en-US" smtClean="0">
                <a:latin typeface="Albertus Extra Bold" pitchFamily="34" charset="0"/>
              </a:rPr>
            </a:br>
            <a:r>
              <a:rPr lang="en-US" smtClean="0">
                <a:latin typeface="Albertus Extra Bold" pitchFamily="34" charset="0"/>
              </a:rPr>
              <a:t>	Step 1: identify the risks</a:t>
            </a:r>
          </a:p>
        </p:txBody>
      </p:sp>
      <p:sp>
        <p:nvSpPr>
          <p:cNvPr id="27651" name="Rectangle 37"/>
          <p:cNvSpPr>
            <a:spLocks noGrp="1" noChangeArrowheads="1"/>
          </p:cNvSpPr>
          <p:nvPr>
            <p:ph idx="1"/>
          </p:nvPr>
        </p:nvSpPr>
        <p:spPr/>
        <p:txBody>
          <a:bodyPr/>
          <a:lstStyle/>
          <a:p>
            <a:r>
              <a:rPr lang="en-US" smtClean="0"/>
              <a:t>Operational risks from the activity view:</a:t>
            </a:r>
          </a:p>
          <a:p>
            <a:endParaRPr lang="en-US" smtClean="0"/>
          </a:p>
          <a:p>
            <a:endParaRPr lang="en-US" smtClean="0"/>
          </a:p>
          <a:p>
            <a:endParaRPr lang="en-US" smtClean="0"/>
          </a:p>
          <a:p>
            <a:endParaRPr lang="en-US" smtClean="0"/>
          </a:p>
          <a:p>
            <a:r>
              <a:rPr lang="en-US" smtClean="0"/>
              <a:t>Operational risks from the resource view:</a:t>
            </a:r>
          </a:p>
          <a:p>
            <a:pPr lvl="1"/>
            <a:r>
              <a:rPr lang="en-US" smtClean="0"/>
              <a:t>Tangible assets: PPE asset risks, people risks</a:t>
            </a:r>
          </a:p>
          <a:p>
            <a:pPr lvl="1"/>
            <a:r>
              <a:rPr lang="en-US" smtClean="0"/>
              <a:t>Intangible assets: cultural risks, policy risks, IP risks, …</a:t>
            </a:r>
          </a:p>
          <a:p>
            <a:pPr lvl="1"/>
            <a:endParaRPr lang="en-US" smtClean="0"/>
          </a:p>
          <a:p>
            <a:r>
              <a:rPr lang="en-US" smtClean="0"/>
              <a:t>Environmental and background risks: </a:t>
            </a:r>
          </a:p>
          <a:p>
            <a:pPr lvl="1"/>
            <a:r>
              <a:rPr lang="en-US" smtClean="0"/>
              <a:t>Competitive risks</a:t>
            </a:r>
          </a:p>
          <a:p>
            <a:pPr lvl="1"/>
            <a:r>
              <a:rPr lang="en-US" smtClean="0"/>
              <a:t>Natural risks</a:t>
            </a:r>
          </a:p>
          <a:p>
            <a:pPr lvl="1"/>
            <a:r>
              <a:rPr lang="en-US" smtClean="0"/>
              <a:t>Political risks</a:t>
            </a:r>
          </a:p>
        </p:txBody>
      </p:sp>
      <p:grpSp>
        <p:nvGrpSpPr>
          <p:cNvPr id="27652" name="Group 38"/>
          <p:cNvGrpSpPr>
            <a:grpSpLocks/>
          </p:cNvGrpSpPr>
          <p:nvPr/>
        </p:nvGrpSpPr>
        <p:grpSpPr bwMode="auto">
          <a:xfrm>
            <a:off x="923925" y="1619250"/>
            <a:ext cx="7488238" cy="1058863"/>
            <a:chOff x="582" y="3092"/>
            <a:chExt cx="4717" cy="667"/>
          </a:xfrm>
        </p:grpSpPr>
        <p:sp>
          <p:nvSpPr>
            <p:cNvPr id="27653" name="Rectangle 25"/>
            <p:cNvSpPr>
              <a:spLocks noChangeArrowheads="1"/>
            </p:cNvSpPr>
            <p:nvPr/>
          </p:nvSpPr>
          <p:spPr bwMode="auto">
            <a:xfrm>
              <a:off x="582" y="3552"/>
              <a:ext cx="4572" cy="207"/>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200">
                  <a:latin typeface="Arial" charset="0"/>
                </a:rPr>
                <a:t>Coordination and Information risk</a:t>
              </a:r>
            </a:p>
          </p:txBody>
        </p:sp>
        <p:sp>
          <p:nvSpPr>
            <p:cNvPr id="27654" name="AutoShape 26"/>
            <p:cNvSpPr>
              <a:spLocks noChangeAspect="1" noChangeArrowheads="1"/>
            </p:cNvSpPr>
            <p:nvPr/>
          </p:nvSpPr>
          <p:spPr bwMode="blackWhite">
            <a:xfrm>
              <a:off x="4259"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5" name="AutoShape 27"/>
            <p:cNvSpPr>
              <a:spLocks noChangeAspect="1" noChangeArrowheads="1"/>
            </p:cNvSpPr>
            <p:nvPr/>
          </p:nvSpPr>
          <p:spPr bwMode="blackWhite">
            <a:xfrm>
              <a:off x="3340"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6" name="AutoShape 28"/>
            <p:cNvSpPr>
              <a:spLocks noChangeAspect="1" noChangeArrowheads="1"/>
            </p:cNvSpPr>
            <p:nvPr/>
          </p:nvSpPr>
          <p:spPr bwMode="blackWhite">
            <a:xfrm>
              <a:off x="2420"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7" name="AutoShape 29"/>
            <p:cNvSpPr>
              <a:spLocks noChangeAspect="1" noChangeArrowheads="1"/>
            </p:cNvSpPr>
            <p:nvPr/>
          </p:nvSpPr>
          <p:spPr bwMode="blackWhite">
            <a:xfrm>
              <a:off x="1501" y="3092"/>
              <a:ext cx="1040" cy="460"/>
            </a:xfrm>
            <a:prstGeom prst="homePlate">
              <a:avLst>
                <a:gd name="adj" fmla="val 28460"/>
              </a:avLst>
            </a:prstGeom>
            <a:solidFill>
              <a:srgbClr val="F8F8F8"/>
            </a:solidFill>
            <a:ln w="9525">
              <a:solidFill>
                <a:schemeClr val="tx1"/>
              </a:solidFill>
              <a:miter lim="800000"/>
              <a:headEnd/>
              <a:tailEnd/>
            </a:ln>
          </p:spPr>
          <p:txBody>
            <a:bodyPr anchor="ctr">
              <a:spAutoFit/>
            </a:bodyPr>
            <a:lstStyle/>
            <a:p>
              <a:endParaRPr lang="en-US"/>
            </a:p>
          </p:txBody>
        </p:sp>
        <p:sp>
          <p:nvSpPr>
            <p:cNvPr id="27658" name="AutoShape 30"/>
            <p:cNvSpPr>
              <a:spLocks noChangeAspect="1" noChangeArrowheads="1"/>
            </p:cNvSpPr>
            <p:nvPr/>
          </p:nvSpPr>
          <p:spPr bwMode="blackWhite">
            <a:xfrm>
              <a:off x="582"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9" name="Text Box 31"/>
            <p:cNvSpPr txBox="1">
              <a:spLocks noChangeArrowheads="1"/>
            </p:cNvSpPr>
            <p:nvPr/>
          </p:nvSpPr>
          <p:spPr bwMode="blackWhite">
            <a:xfrm>
              <a:off x="630" y="3117"/>
              <a:ext cx="864" cy="311"/>
            </a:xfrm>
            <a:prstGeom prst="rect">
              <a:avLst/>
            </a:prstGeom>
            <a:noFill/>
            <a:ln w="9525">
              <a:noFill/>
              <a:miter lim="800000"/>
              <a:headEnd/>
              <a:tailEnd/>
            </a:ln>
          </p:spPr>
          <p:txBody>
            <a:bodyPr>
              <a:spAutoFit/>
            </a:bodyPr>
            <a:lstStyle/>
            <a:p>
              <a:pPr algn="ctr">
                <a:spcBef>
                  <a:spcPct val="20000"/>
                </a:spcBef>
              </a:pPr>
              <a:r>
                <a:rPr lang="en-US" sz="1200">
                  <a:latin typeface="Arial" charset="0"/>
                </a:rPr>
                <a:t>Innovation</a:t>
              </a:r>
            </a:p>
            <a:p>
              <a:pPr algn="ctr">
                <a:spcBef>
                  <a:spcPct val="20000"/>
                </a:spcBef>
              </a:pPr>
              <a:r>
                <a:rPr lang="en-US" sz="1200">
                  <a:latin typeface="Arial" charset="0"/>
                </a:rPr>
                <a:t>risk</a:t>
              </a:r>
            </a:p>
          </p:txBody>
        </p:sp>
        <p:sp>
          <p:nvSpPr>
            <p:cNvPr id="27660" name="Text Box 32"/>
            <p:cNvSpPr txBox="1">
              <a:spLocks noChangeArrowheads="1"/>
            </p:cNvSpPr>
            <p:nvPr/>
          </p:nvSpPr>
          <p:spPr bwMode="blackWhite">
            <a:xfrm>
              <a:off x="1525"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Marketing &amp;</a:t>
              </a:r>
            </a:p>
            <a:p>
              <a:pPr algn="ctr">
                <a:spcBef>
                  <a:spcPct val="20000"/>
                </a:spcBef>
              </a:pPr>
              <a:r>
                <a:rPr lang="en-US" sz="1200">
                  <a:latin typeface="Arial" charset="0"/>
                </a:rPr>
                <a:t>Sales</a:t>
              </a:r>
            </a:p>
            <a:p>
              <a:pPr algn="ctr">
                <a:spcBef>
                  <a:spcPct val="20000"/>
                </a:spcBef>
              </a:pPr>
              <a:r>
                <a:rPr lang="en-US" sz="1200">
                  <a:latin typeface="Arial" charset="0"/>
                </a:rPr>
                <a:t>Commercial risk</a:t>
              </a:r>
            </a:p>
          </p:txBody>
        </p:sp>
        <p:sp>
          <p:nvSpPr>
            <p:cNvPr id="27661" name="Text Box 33"/>
            <p:cNvSpPr txBox="1">
              <a:spLocks noChangeArrowheads="1"/>
            </p:cNvSpPr>
            <p:nvPr/>
          </p:nvSpPr>
          <p:spPr bwMode="blackWhite">
            <a:xfrm>
              <a:off x="2517"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Demand risk</a:t>
              </a:r>
            </a:p>
            <a:p>
              <a:pPr algn="ctr">
                <a:spcBef>
                  <a:spcPct val="20000"/>
                </a:spcBef>
              </a:pPr>
              <a:endParaRPr lang="en-US" sz="1200">
                <a:latin typeface="Arial" charset="0"/>
              </a:endParaRPr>
            </a:p>
            <a:p>
              <a:pPr algn="ctr">
                <a:spcBef>
                  <a:spcPct val="20000"/>
                </a:spcBef>
              </a:pPr>
              <a:r>
                <a:rPr lang="en-US" sz="1200">
                  <a:latin typeface="Arial" charset="0"/>
                </a:rPr>
                <a:t>Supply risk</a:t>
              </a:r>
            </a:p>
          </p:txBody>
        </p:sp>
        <p:sp>
          <p:nvSpPr>
            <p:cNvPr id="27662" name="Text Box 34"/>
            <p:cNvSpPr txBox="1">
              <a:spLocks noChangeArrowheads="1"/>
            </p:cNvSpPr>
            <p:nvPr/>
          </p:nvSpPr>
          <p:spPr bwMode="blackWhite">
            <a:xfrm>
              <a:off x="3388"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Production risk</a:t>
              </a:r>
            </a:p>
            <a:p>
              <a:pPr algn="ctr">
                <a:spcBef>
                  <a:spcPct val="20000"/>
                </a:spcBef>
              </a:pPr>
              <a:r>
                <a:rPr lang="en-US" sz="1200">
                  <a:latin typeface="Arial" charset="0"/>
                </a:rPr>
                <a:t>&amp;</a:t>
              </a:r>
            </a:p>
            <a:p>
              <a:pPr algn="ctr">
                <a:spcBef>
                  <a:spcPct val="20000"/>
                </a:spcBef>
              </a:pPr>
              <a:r>
                <a:rPr lang="en-US" sz="1200">
                  <a:latin typeface="Arial" charset="0"/>
                </a:rPr>
                <a:t>Distribution risk</a:t>
              </a:r>
            </a:p>
          </p:txBody>
        </p:sp>
        <p:sp>
          <p:nvSpPr>
            <p:cNvPr id="27663" name="Text Box 35"/>
            <p:cNvSpPr txBox="1">
              <a:spLocks noChangeArrowheads="1"/>
            </p:cNvSpPr>
            <p:nvPr/>
          </p:nvSpPr>
          <p:spPr bwMode="blackWhite">
            <a:xfrm>
              <a:off x="4356" y="3117"/>
              <a:ext cx="864" cy="311"/>
            </a:xfrm>
            <a:prstGeom prst="rect">
              <a:avLst/>
            </a:prstGeom>
            <a:noFill/>
            <a:ln w="9525">
              <a:noFill/>
              <a:miter lim="800000"/>
              <a:headEnd/>
              <a:tailEnd/>
            </a:ln>
          </p:spPr>
          <p:txBody>
            <a:bodyPr>
              <a:spAutoFit/>
            </a:bodyPr>
            <a:lstStyle/>
            <a:p>
              <a:pPr algn="ctr">
                <a:spcBef>
                  <a:spcPct val="20000"/>
                </a:spcBef>
              </a:pPr>
              <a:endParaRPr lang="en-US" sz="1200">
                <a:latin typeface="Arial" charset="0"/>
              </a:endParaRPr>
            </a:p>
            <a:p>
              <a:pPr algn="ctr">
                <a:spcBef>
                  <a:spcPct val="20000"/>
                </a:spcBef>
              </a:pPr>
              <a:r>
                <a:rPr lang="en-US" sz="1200">
                  <a:latin typeface="Arial" charset="0"/>
                </a:rPr>
                <a:t>Service risk</a:t>
              </a:r>
            </a:p>
          </p:txBody>
        </p:sp>
        <p:sp>
          <p:nvSpPr>
            <p:cNvPr id="27664" name="Line 36"/>
            <p:cNvSpPr>
              <a:spLocks noChangeShapeType="1"/>
            </p:cNvSpPr>
            <p:nvPr/>
          </p:nvSpPr>
          <p:spPr bwMode="auto">
            <a:xfrm>
              <a:off x="2541" y="3322"/>
              <a:ext cx="920" cy="0"/>
            </a:xfrm>
            <a:prstGeom prst="line">
              <a:avLst/>
            </a:prstGeom>
            <a:noFill/>
            <a:ln w="12700">
              <a:solidFill>
                <a:schemeClr val="tx1"/>
              </a:solidFill>
              <a:round/>
              <a:headEnd type="none" w="sm" len="sm"/>
              <a:tailEnd type="none" w="sm" len="sm"/>
            </a:ln>
          </p:spPr>
          <p:txBody>
            <a:bodyPr/>
            <a:lstStyle/>
            <a:p>
              <a:endParaRPr lang="en-US"/>
            </a:p>
          </p:txBody>
        </p:sp>
      </p:gr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05"/>
          <p:cNvSpPr>
            <a:spLocks noGrp="1" noChangeArrowheads="1"/>
          </p:cNvSpPr>
          <p:nvPr>
            <p:ph type="title"/>
          </p:nvPr>
        </p:nvSpPr>
        <p:spPr/>
        <p:txBody>
          <a:bodyPr/>
          <a:lstStyle/>
          <a:p>
            <a:r>
              <a:rPr lang="en-US" smtClean="0"/>
              <a:t>Risk Management:</a:t>
            </a:r>
            <a:br>
              <a:rPr lang="en-US" smtClean="0"/>
            </a:br>
            <a:r>
              <a:rPr lang="en-US" smtClean="0"/>
              <a:t>	Step 2: assess the risks</a:t>
            </a:r>
          </a:p>
        </p:txBody>
      </p:sp>
      <p:sp>
        <p:nvSpPr>
          <p:cNvPr id="28675" name="Rectangle 58"/>
          <p:cNvSpPr>
            <a:spLocks noChangeArrowheads="1"/>
          </p:cNvSpPr>
          <p:nvPr/>
        </p:nvSpPr>
        <p:spPr bwMode="auto">
          <a:xfrm>
            <a:off x="1244600" y="1190625"/>
            <a:ext cx="7410450" cy="4787900"/>
          </a:xfrm>
          <a:prstGeom prst="rect">
            <a:avLst/>
          </a:prstGeom>
          <a:solidFill>
            <a:srgbClr val="EAEAEA"/>
          </a:solidFill>
          <a:ln w="9525" algn="ctr">
            <a:noFill/>
            <a:miter lim="800000"/>
            <a:headEnd/>
            <a:tailEnd/>
          </a:ln>
        </p:spPr>
        <p:txBody>
          <a:bodyPr anchor="ctr">
            <a:spAutoFit/>
          </a:bodyPr>
          <a:lstStyle/>
          <a:p>
            <a:endParaRPr lang="en-US"/>
          </a:p>
        </p:txBody>
      </p:sp>
      <p:sp>
        <p:nvSpPr>
          <p:cNvPr id="28676" name="Rectangle 59"/>
          <p:cNvSpPr>
            <a:spLocks noChangeArrowheads="1"/>
          </p:cNvSpPr>
          <p:nvPr/>
        </p:nvSpPr>
        <p:spPr bwMode="auto">
          <a:xfrm>
            <a:off x="117475" y="6126163"/>
            <a:ext cx="4676775" cy="420687"/>
          </a:xfrm>
          <a:prstGeom prst="rect">
            <a:avLst/>
          </a:prstGeom>
          <a:noFill/>
          <a:ln w="9525">
            <a:noFill/>
            <a:miter lim="800000"/>
            <a:headEnd/>
            <a:tailEnd/>
          </a:ln>
        </p:spPr>
        <p:txBody>
          <a:bodyPr lIns="92075" tIns="46038" rIns="92075" bIns="46038" anchor="b"/>
          <a:lstStyle/>
          <a:p>
            <a:r>
              <a:rPr lang="en-US" sz="1400" b="0">
                <a:solidFill>
                  <a:schemeClr val="accent2"/>
                </a:solidFill>
              </a:rPr>
              <a:t>Example Subjective Risk Map</a:t>
            </a:r>
            <a:br>
              <a:rPr lang="en-US" sz="1400" b="0">
                <a:solidFill>
                  <a:schemeClr val="accent2"/>
                </a:solidFill>
              </a:rPr>
            </a:br>
            <a:r>
              <a:rPr lang="en-US" sz="1000" b="0">
                <a:solidFill>
                  <a:schemeClr val="accent2"/>
                </a:solidFill>
              </a:rPr>
              <a:t>Expert Opinion Only, Not Based on any Statistical Analysis</a:t>
            </a:r>
          </a:p>
        </p:txBody>
      </p:sp>
      <p:sp>
        <p:nvSpPr>
          <p:cNvPr id="28677" name="Rectangle 60"/>
          <p:cNvSpPr>
            <a:spLocks noChangeArrowheads="1"/>
          </p:cNvSpPr>
          <p:nvPr/>
        </p:nvSpPr>
        <p:spPr bwMode="auto">
          <a:xfrm>
            <a:off x="4137025" y="5540375"/>
            <a:ext cx="2368550" cy="366713"/>
          </a:xfrm>
          <a:prstGeom prst="rect">
            <a:avLst/>
          </a:prstGeom>
          <a:noFill/>
          <a:ln w="9525">
            <a:noFill/>
            <a:miter lim="800000"/>
            <a:headEnd/>
            <a:tailEnd/>
          </a:ln>
        </p:spPr>
        <p:txBody>
          <a:bodyPr lIns="92075" tIns="46038" rIns="92075" bIns="46038"/>
          <a:lstStyle/>
          <a:p>
            <a:pPr marL="342900" indent="-342900" algn="ctr">
              <a:lnSpc>
                <a:spcPct val="80000"/>
              </a:lnSpc>
              <a:spcBef>
                <a:spcPct val="20000"/>
              </a:spcBef>
              <a:buSzPct val="90000"/>
              <a:buFont typeface="Wingdings" pitchFamily="2" charset="2"/>
              <a:buNone/>
            </a:pPr>
            <a:r>
              <a:rPr lang="en-US" sz="1400">
                <a:solidFill>
                  <a:schemeClr val="accent2"/>
                </a:solidFill>
                <a:latin typeface="Arial" charset="0"/>
              </a:rPr>
              <a:t>Probability </a:t>
            </a:r>
          </a:p>
          <a:p>
            <a:pPr marL="342900" indent="-342900" algn="ctr">
              <a:lnSpc>
                <a:spcPct val="80000"/>
              </a:lnSpc>
              <a:spcBef>
                <a:spcPct val="20000"/>
              </a:spcBef>
              <a:buSzPct val="90000"/>
              <a:buFont typeface="Wingdings" pitchFamily="2" charset="2"/>
              <a:buNone/>
            </a:pPr>
            <a:r>
              <a:rPr lang="en-US" sz="900">
                <a:latin typeface="Arial" charset="0"/>
              </a:rPr>
              <a:t>(or Frequency of Occurrence)</a:t>
            </a:r>
          </a:p>
        </p:txBody>
      </p:sp>
      <p:graphicFrame>
        <p:nvGraphicFramePr>
          <p:cNvPr id="453693" name="Group 61"/>
          <p:cNvGraphicFramePr>
            <a:graphicFrameLocks noGrp="1"/>
          </p:cNvGraphicFramePr>
          <p:nvPr/>
        </p:nvGraphicFramePr>
        <p:xfrm>
          <a:off x="2305050" y="1447800"/>
          <a:ext cx="6076950" cy="4076701"/>
        </p:xfrm>
        <a:graphic>
          <a:graphicData uri="http://schemas.openxmlformats.org/drawingml/2006/table">
            <a:tbl>
              <a:tblPr/>
              <a:tblGrid>
                <a:gridCol w="3022600"/>
                <a:gridCol w="3054350"/>
              </a:tblGrid>
              <a:tr h="20399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635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ysDash"/>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635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ysDash"/>
                      <a:round/>
                      <a:headEnd type="none" w="med" len="med"/>
                      <a:tailEnd type="none" w="med" len="med"/>
                    </a:lnB>
                    <a:lnTlToBr>
                      <a:noFill/>
                    </a:lnTlToBr>
                    <a:lnBlToTr>
                      <a:noFill/>
                    </a:lnBlToTr>
                    <a:solidFill>
                      <a:schemeClr val="bg2"/>
                    </a:solidFill>
                  </a:tcPr>
                </a:tc>
              </a:tr>
              <a:tr h="2036763">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6350" cap="flat" cmpd="sng" algn="ctr">
                      <a:solidFill>
                        <a:schemeClr val="tx1"/>
                      </a:solidFill>
                      <a:prstDash val="sysDash"/>
                      <a:round/>
                      <a:headEnd type="none" w="med" len="med"/>
                      <a:tailEnd type="none" w="med" len="med"/>
                    </a:lnR>
                    <a:lnT w="635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635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bl>
          </a:graphicData>
        </a:graphic>
      </p:graphicFrame>
      <p:sp>
        <p:nvSpPr>
          <p:cNvPr id="28689" name="Text Box 72"/>
          <p:cNvSpPr txBox="1">
            <a:spLocks noChangeArrowheads="1"/>
          </p:cNvSpPr>
          <p:nvPr/>
        </p:nvSpPr>
        <p:spPr bwMode="auto">
          <a:xfrm>
            <a:off x="2514600" y="1641475"/>
            <a:ext cx="184150" cy="396875"/>
          </a:xfrm>
          <a:prstGeom prst="rect">
            <a:avLst/>
          </a:prstGeom>
          <a:noFill/>
          <a:ln w="9525">
            <a:noFill/>
            <a:miter lim="800000"/>
            <a:headEnd/>
            <a:tailEnd/>
          </a:ln>
        </p:spPr>
        <p:txBody>
          <a:bodyPr wrap="none">
            <a:spAutoFit/>
          </a:bodyPr>
          <a:lstStyle/>
          <a:p>
            <a:endParaRPr lang="en-US" sz="2000" b="0">
              <a:latin typeface="Arial" charset="0"/>
            </a:endParaRPr>
          </a:p>
        </p:txBody>
      </p:sp>
      <p:sp>
        <p:nvSpPr>
          <p:cNvPr id="28690" name="Text Box 73"/>
          <p:cNvSpPr txBox="1">
            <a:spLocks noChangeArrowheads="1"/>
          </p:cNvSpPr>
          <p:nvPr/>
        </p:nvSpPr>
        <p:spPr bwMode="auto">
          <a:xfrm>
            <a:off x="4419600" y="1793875"/>
            <a:ext cx="184150" cy="396875"/>
          </a:xfrm>
          <a:prstGeom prst="rect">
            <a:avLst/>
          </a:prstGeom>
          <a:noFill/>
          <a:ln w="9525">
            <a:noFill/>
            <a:miter lim="800000"/>
            <a:headEnd/>
            <a:tailEnd/>
          </a:ln>
        </p:spPr>
        <p:txBody>
          <a:bodyPr wrap="none">
            <a:spAutoFit/>
          </a:bodyPr>
          <a:lstStyle/>
          <a:p>
            <a:endParaRPr lang="en-US" sz="2000" b="0">
              <a:latin typeface="Arial" charset="0"/>
            </a:endParaRPr>
          </a:p>
        </p:txBody>
      </p:sp>
      <p:sp>
        <p:nvSpPr>
          <p:cNvPr id="28691" name="Text Box 74"/>
          <p:cNvSpPr txBox="1">
            <a:spLocks noChangeArrowheads="1"/>
          </p:cNvSpPr>
          <p:nvPr/>
        </p:nvSpPr>
        <p:spPr bwMode="auto">
          <a:xfrm>
            <a:off x="2362200" y="1501775"/>
            <a:ext cx="1281113" cy="244475"/>
          </a:xfrm>
          <a:prstGeom prst="rect">
            <a:avLst/>
          </a:prstGeom>
          <a:noFill/>
          <a:ln w="9525">
            <a:noFill/>
            <a:miter lim="800000"/>
            <a:headEnd/>
            <a:tailEnd/>
          </a:ln>
        </p:spPr>
        <p:txBody>
          <a:bodyPr wrap="none">
            <a:spAutoFit/>
          </a:bodyPr>
          <a:lstStyle/>
          <a:p>
            <a:r>
              <a:rPr lang="en-US" sz="1000" b="0">
                <a:latin typeface="Arial" charset="0"/>
              </a:rPr>
              <a:t>Terrorism/sabotage</a:t>
            </a:r>
          </a:p>
        </p:txBody>
      </p:sp>
      <p:sp>
        <p:nvSpPr>
          <p:cNvPr id="28692" name="Text Box 75"/>
          <p:cNvSpPr txBox="1">
            <a:spLocks noChangeArrowheads="1"/>
          </p:cNvSpPr>
          <p:nvPr/>
        </p:nvSpPr>
        <p:spPr bwMode="auto">
          <a:xfrm>
            <a:off x="2366963" y="1743075"/>
            <a:ext cx="1824037" cy="244475"/>
          </a:xfrm>
          <a:prstGeom prst="rect">
            <a:avLst/>
          </a:prstGeom>
          <a:noFill/>
          <a:ln w="9525">
            <a:noFill/>
            <a:miter lim="800000"/>
            <a:headEnd/>
            <a:tailEnd/>
          </a:ln>
        </p:spPr>
        <p:txBody>
          <a:bodyPr wrap="none">
            <a:spAutoFit/>
          </a:bodyPr>
          <a:lstStyle/>
          <a:p>
            <a:r>
              <a:rPr lang="en-US" sz="1000" b="0">
                <a:latin typeface="Arial" charset="0"/>
              </a:rPr>
              <a:t>Earthquake, volcano eruption</a:t>
            </a:r>
          </a:p>
        </p:txBody>
      </p:sp>
      <p:sp>
        <p:nvSpPr>
          <p:cNvPr id="28693" name="Text Box 76"/>
          <p:cNvSpPr txBox="1">
            <a:spLocks noChangeArrowheads="1"/>
          </p:cNvSpPr>
          <p:nvPr/>
        </p:nvSpPr>
        <p:spPr bwMode="auto">
          <a:xfrm>
            <a:off x="4419600" y="1971675"/>
            <a:ext cx="990600" cy="549275"/>
          </a:xfrm>
          <a:prstGeom prst="rect">
            <a:avLst/>
          </a:prstGeom>
          <a:noFill/>
          <a:ln w="9525">
            <a:noFill/>
            <a:miter lim="800000"/>
            <a:headEnd/>
            <a:tailEnd/>
          </a:ln>
        </p:spPr>
        <p:txBody>
          <a:bodyPr>
            <a:spAutoFit/>
          </a:bodyPr>
          <a:lstStyle/>
          <a:p>
            <a:r>
              <a:rPr lang="en-US" sz="1000" b="0">
                <a:latin typeface="Arial" charset="0"/>
              </a:rPr>
              <a:t>Catastrophic loss of key supplier</a:t>
            </a:r>
          </a:p>
        </p:txBody>
      </p:sp>
      <p:sp>
        <p:nvSpPr>
          <p:cNvPr id="28694" name="Text Box 77"/>
          <p:cNvSpPr txBox="1">
            <a:spLocks noChangeArrowheads="1"/>
          </p:cNvSpPr>
          <p:nvPr/>
        </p:nvSpPr>
        <p:spPr bwMode="auto">
          <a:xfrm>
            <a:off x="2382838" y="3516313"/>
            <a:ext cx="990600" cy="549275"/>
          </a:xfrm>
          <a:prstGeom prst="rect">
            <a:avLst/>
          </a:prstGeom>
          <a:noFill/>
          <a:ln w="9525">
            <a:noFill/>
            <a:miter lim="800000"/>
            <a:headEnd/>
            <a:tailEnd/>
          </a:ln>
        </p:spPr>
        <p:txBody>
          <a:bodyPr>
            <a:spAutoFit/>
          </a:bodyPr>
          <a:lstStyle/>
          <a:p>
            <a:pPr>
              <a:spcBef>
                <a:spcPct val="50000"/>
              </a:spcBef>
            </a:pPr>
            <a:r>
              <a:rPr lang="en-US" sz="1000" b="0">
                <a:solidFill>
                  <a:schemeClr val="bg1"/>
                </a:solidFill>
                <a:latin typeface="Arial" charset="0"/>
              </a:rPr>
              <a:t>Land, water, atmospheric pollution</a:t>
            </a:r>
          </a:p>
        </p:txBody>
      </p:sp>
      <p:sp>
        <p:nvSpPr>
          <p:cNvPr id="28695" name="Text Box 78"/>
          <p:cNvSpPr txBox="1">
            <a:spLocks noChangeArrowheads="1"/>
          </p:cNvSpPr>
          <p:nvPr/>
        </p:nvSpPr>
        <p:spPr bwMode="auto">
          <a:xfrm>
            <a:off x="3352800" y="2111375"/>
            <a:ext cx="900113" cy="244475"/>
          </a:xfrm>
          <a:prstGeom prst="rect">
            <a:avLst/>
          </a:prstGeom>
          <a:noFill/>
          <a:ln w="9525">
            <a:noFill/>
            <a:miter lim="800000"/>
            <a:headEnd/>
            <a:tailEnd/>
          </a:ln>
        </p:spPr>
        <p:txBody>
          <a:bodyPr wrap="none">
            <a:spAutoFit/>
          </a:bodyPr>
          <a:lstStyle/>
          <a:p>
            <a:r>
              <a:rPr lang="en-US" sz="1000" b="0">
                <a:latin typeface="Arial" charset="0"/>
              </a:rPr>
              <a:t>Labor issues</a:t>
            </a:r>
          </a:p>
        </p:txBody>
      </p:sp>
      <p:sp>
        <p:nvSpPr>
          <p:cNvPr id="28696" name="Text Box 79"/>
          <p:cNvSpPr txBox="1">
            <a:spLocks noChangeArrowheads="1"/>
          </p:cNvSpPr>
          <p:nvPr/>
        </p:nvSpPr>
        <p:spPr bwMode="auto">
          <a:xfrm>
            <a:off x="3006725" y="3203575"/>
            <a:ext cx="668338" cy="244475"/>
          </a:xfrm>
          <a:prstGeom prst="rect">
            <a:avLst/>
          </a:prstGeom>
          <a:noFill/>
          <a:ln w="9525">
            <a:noFill/>
            <a:miter lim="800000"/>
            <a:headEnd/>
            <a:tailEnd/>
          </a:ln>
        </p:spPr>
        <p:txBody>
          <a:bodyPr wrap="none">
            <a:spAutoFit/>
          </a:bodyPr>
          <a:lstStyle/>
          <a:p>
            <a:r>
              <a:rPr lang="en-US" sz="1000" b="0">
                <a:latin typeface="Arial" charset="0"/>
              </a:rPr>
              <a:t>Flooding</a:t>
            </a:r>
          </a:p>
        </p:txBody>
      </p:sp>
      <p:sp>
        <p:nvSpPr>
          <p:cNvPr id="28697" name="Text Box 80"/>
          <p:cNvSpPr txBox="1">
            <a:spLocks noChangeArrowheads="1"/>
          </p:cNvSpPr>
          <p:nvPr/>
        </p:nvSpPr>
        <p:spPr bwMode="auto">
          <a:xfrm>
            <a:off x="3506788" y="2444750"/>
            <a:ext cx="1125537" cy="396875"/>
          </a:xfrm>
          <a:prstGeom prst="rect">
            <a:avLst/>
          </a:prstGeom>
          <a:noFill/>
          <a:ln w="9525">
            <a:noFill/>
            <a:miter lim="800000"/>
            <a:headEnd/>
            <a:tailEnd/>
          </a:ln>
        </p:spPr>
        <p:txBody>
          <a:bodyPr wrap="none">
            <a:spAutoFit/>
          </a:bodyPr>
          <a:lstStyle/>
          <a:p>
            <a:r>
              <a:rPr lang="en-US" sz="1000" b="0">
                <a:latin typeface="Arial" charset="0"/>
              </a:rPr>
              <a:t>Joint venture/ </a:t>
            </a:r>
          </a:p>
          <a:p>
            <a:r>
              <a:rPr lang="en-US" sz="1000" b="0">
                <a:latin typeface="Arial" charset="0"/>
              </a:rPr>
              <a:t>alliance relations</a:t>
            </a:r>
          </a:p>
        </p:txBody>
      </p:sp>
      <p:sp>
        <p:nvSpPr>
          <p:cNvPr id="28698" name="Text Box 81"/>
          <p:cNvSpPr txBox="1">
            <a:spLocks noChangeArrowheads="1"/>
          </p:cNvSpPr>
          <p:nvPr/>
        </p:nvSpPr>
        <p:spPr bwMode="auto">
          <a:xfrm>
            <a:off x="2566988" y="2503488"/>
            <a:ext cx="722312" cy="244475"/>
          </a:xfrm>
          <a:prstGeom prst="rect">
            <a:avLst/>
          </a:prstGeom>
          <a:noFill/>
          <a:ln w="9525">
            <a:noFill/>
            <a:miter lim="800000"/>
            <a:headEnd/>
            <a:tailEnd/>
          </a:ln>
        </p:spPr>
        <p:txBody>
          <a:bodyPr>
            <a:spAutoFit/>
          </a:bodyPr>
          <a:lstStyle/>
          <a:p>
            <a:pPr>
              <a:spcBef>
                <a:spcPct val="50000"/>
              </a:spcBef>
            </a:pPr>
            <a:r>
              <a:rPr lang="en-US" sz="1000" b="0">
                <a:latin typeface="Arial" charset="0"/>
              </a:rPr>
              <a:t>Tornados</a:t>
            </a:r>
          </a:p>
        </p:txBody>
      </p:sp>
      <p:sp>
        <p:nvSpPr>
          <p:cNvPr id="28699" name="Text Box 82"/>
          <p:cNvSpPr txBox="1">
            <a:spLocks noChangeArrowheads="1"/>
          </p:cNvSpPr>
          <p:nvPr/>
        </p:nvSpPr>
        <p:spPr bwMode="auto">
          <a:xfrm>
            <a:off x="3924300" y="2841625"/>
            <a:ext cx="1219200" cy="396875"/>
          </a:xfrm>
          <a:prstGeom prst="rect">
            <a:avLst/>
          </a:prstGeom>
          <a:noFill/>
          <a:ln w="9525">
            <a:noFill/>
            <a:miter lim="800000"/>
            <a:headEnd/>
            <a:tailEnd/>
          </a:ln>
        </p:spPr>
        <p:txBody>
          <a:bodyPr>
            <a:spAutoFit/>
          </a:bodyPr>
          <a:lstStyle/>
          <a:p>
            <a:r>
              <a:rPr lang="en-US" sz="1000" b="0">
                <a:latin typeface="Arial" charset="0"/>
              </a:rPr>
              <a:t>New or foreign competitors</a:t>
            </a:r>
          </a:p>
        </p:txBody>
      </p:sp>
      <p:sp>
        <p:nvSpPr>
          <p:cNvPr id="28700" name="Text Box 83"/>
          <p:cNvSpPr txBox="1">
            <a:spLocks noChangeArrowheads="1"/>
          </p:cNvSpPr>
          <p:nvPr/>
        </p:nvSpPr>
        <p:spPr bwMode="auto">
          <a:xfrm>
            <a:off x="3408363" y="3495675"/>
            <a:ext cx="1965325" cy="396875"/>
          </a:xfrm>
          <a:prstGeom prst="rect">
            <a:avLst/>
          </a:prstGeom>
          <a:noFill/>
          <a:ln w="9525">
            <a:noFill/>
            <a:miter lim="800000"/>
            <a:headEnd/>
            <a:tailEnd/>
          </a:ln>
        </p:spPr>
        <p:txBody>
          <a:bodyPr>
            <a:spAutoFit/>
          </a:bodyPr>
          <a:lstStyle/>
          <a:p>
            <a:pPr>
              <a:spcBef>
                <a:spcPct val="50000"/>
              </a:spcBef>
            </a:pPr>
            <a:r>
              <a:rPr lang="en-US" sz="1000" b="0">
                <a:solidFill>
                  <a:schemeClr val="bg1"/>
                </a:solidFill>
                <a:latin typeface="Arial" charset="0"/>
              </a:rPr>
              <a:t>IT systems failures (hardware, software, LAN, WAN)</a:t>
            </a:r>
          </a:p>
        </p:txBody>
      </p:sp>
      <p:sp>
        <p:nvSpPr>
          <p:cNvPr id="28701" name="Text Box 84"/>
          <p:cNvSpPr txBox="1">
            <a:spLocks noChangeArrowheads="1"/>
          </p:cNvSpPr>
          <p:nvPr/>
        </p:nvSpPr>
        <p:spPr bwMode="auto">
          <a:xfrm>
            <a:off x="2460625" y="2279650"/>
            <a:ext cx="1131888" cy="244475"/>
          </a:xfrm>
          <a:prstGeom prst="rect">
            <a:avLst/>
          </a:prstGeom>
          <a:noFill/>
          <a:ln w="9525">
            <a:noFill/>
            <a:miter lim="800000"/>
            <a:headEnd/>
            <a:tailEnd/>
          </a:ln>
        </p:spPr>
        <p:txBody>
          <a:bodyPr wrap="none">
            <a:spAutoFit/>
          </a:bodyPr>
          <a:lstStyle/>
          <a:p>
            <a:r>
              <a:rPr lang="en-US" sz="1000" b="0">
                <a:latin typeface="Arial" charset="0"/>
              </a:rPr>
              <a:t>Building collapse</a:t>
            </a:r>
          </a:p>
        </p:txBody>
      </p:sp>
      <p:sp>
        <p:nvSpPr>
          <p:cNvPr id="28702" name="Text Box 85"/>
          <p:cNvSpPr txBox="1">
            <a:spLocks noChangeArrowheads="1"/>
          </p:cNvSpPr>
          <p:nvPr/>
        </p:nvSpPr>
        <p:spPr bwMode="auto">
          <a:xfrm>
            <a:off x="3786188" y="3844925"/>
            <a:ext cx="1463675" cy="244475"/>
          </a:xfrm>
          <a:prstGeom prst="rect">
            <a:avLst/>
          </a:prstGeom>
          <a:noFill/>
          <a:ln w="9525">
            <a:noFill/>
            <a:miter lim="800000"/>
            <a:headEnd/>
            <a:tailEnd/>
          </a:ln>
        </p:spPr>
        <p:txBody>
          <a:bodyPr>
            <a:spAutoFit/>
          </a:bodyPr>
          <a:lstStyle/>
          <a:p>
            <a:r>
              <a:rPr lang="en-US" sz="1000" b="0">
                <a:solidFill>
                  <a:schemeClr val="bg1"/>
                </a:solidFill>
                <a:latin typeface="Arial" charset="0"/>
              </a:rPr>
              <a:t>Computer virus attack</a:t>
            </a:r>
          </a:p>
        </p:txBody>
      </p:sp>
      <p:sp>
        <p:nvSpPr>
          <p:cNvPr id="28703" name="Text Box 86"/>
          <p:cNvSpPr txBox="1">
            <a:spLocks noChangeArrowheads="1"/>
          </p:cNvSpPr>
          <p:nvPr/>
        </p:nvSpPr>
        <p:spPr bwMode="auto">
          <a:xfrm>
            <a:off x="3319463" y="4129088"/>
            <a:ext cx="1778000"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Severe (hot or cold) weather</a:t>
            </a:r>
          </a:p>
        </p:txBody>
      </p:sp>
      <p:sp>
        <p:nvSpPr>
          <p:cNvPr id="28704" name="Text Box 87"/>
          <p:cNvSpPr txBox="1">
            <a:spLocks noChangeArrowheads="1"/>
          </p:cNvSpPr>
          <p:nvPr/>
        </p:nvSpPr>
        <p:spPr bwMode="auto">
          <a:xfrm>
            <a:off x="3581400" y="4362450"/>
            <a:ext cx="89376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Hail damage</a:t>
            </a:r>
          </a:p>
        </p:txBody>
      </p:sp>
      <p:sp>
        <p:nvSpPr>
          <p:cNvPr id="28705" name="Text Box 88"/>
          <p:cNvSpPr txBox="1">
            <a:spLocks noChangeArrowheads="1"/>
          </p:cNvSpPr>
          <p:nvPr/>
        </p:nvSpPr>
        <p:spPr bwMode="auto">
          <a:xfrm>
            <a:off x="3952875" y="4851400"/>
            <a:ext cx="133191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Blizzard or ice storm</a:t>
            </a:r>
          </a:p>
        </p:txBody>
      </p:sp>
      <p:sp>
        <p:nvSpPr>
          <p:cNvPr id="28706" name="Text Box 89"/>
          <p:cNvSpPr txBox="1">
            <a:spLocks noChangeArrowheads="1"/>
          </p:cNvSpPr>
          <p:nvPr/>
        </p:nvSpPr>
        <p:spPr bwMode="auto">
          <a:xfrm>
            <a:off x="4419600" y="4616450"/>
            <a:ext cx="96361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Wind damage</a:t>
            </a:r>
          </a:p>
        </p:txBody>
      </p:sp>
      <p:sp>
        <p:nvSpPr>
          <p:cNvPr id="28707" name="Text Box 90"/>
          <p:cNvSpPr txBox="1">
            <a:spLocks noChangeArrowheads="1"/>
          </p:cNvSpPr>
          <p:nvPr/>
        </p:nvSpPr>
        <p:spPr bwMode="auto">
          <a:xfrm>
            <a:off x="2343150" y="2706688"/>
            <a:ext cx="854075" cy="549275"/>
          </a:xfrm>
          <a:prstGeom prst="rect">
            <a:avLst/>
          </a:prstGeom>
          <a:noFill/>
          <a:ln w="9525">
            <a:noFill/>
            <a:miter lim="800000"/>
            <a:headEnd/>
            <a:tailEnd/>
          </a:ln>
        </p:spPr>
        <p:txBody>
          <a:bodyPr>
            <a:spAutoFit/>
          </a:bodyPr>
          <a:lstStyle/>
          <a:p>
            <a:r>
              <a:rPr lang="en-US" sz="1000" b="0">
                <a:latin typeface="Arial" charset="0"/>
              </a:rPr>
              <a:t>Boiler or machinery explosion</a:t>
            </a:r>
          </a:p>
        </p:txBody>
      </p:sp>
      <p:sp>
        <p:nvSpPr>
          <p:cNvPr id="28708" name="Text Box 91"/>
          <p:cNvSpPr txBox="1">
            <a:spLocks noChangeArrowheads="1"/>
          </p:cNvSpPr>
          <p:nvPr/>
        </p:nvSpPr>
        <p:spPr bwMode="auto">
          <a:xfrm>
            <a:off x="5281613" y="2711450"/>
            <a:ext cx="1250950" cy="396875"/>
          </a:xfrm>
          <a:prstGeom prst="rect">
            <a:avLst/>
          </a:prstGeom>
          <a:noFill/>
          <a:ln w="9525">
            <a:noFill/>
            <a:miter lim="800000"/>
            <a:headEnd/>
            <a:tailEnd/>
          </a:ln>
        </p:spPr>
        <p:txBody>
          <a:bodyPr wrap="none">
            <a:spAutoFit/>
          </a:bodyPr>
          <a:lstStyle/>
          <a:p>
            <a:pPr algn="ctr"/>
            <a:r>
              <a:rPr lang="en-US" sz="1000" b="0">
                <a:solidFill>
                  <a:schemeClr val="bg1"/>
                </a:solidFill>
                <a:latin typeface="Arial" charset="0"/>
              </a:rPr>
              <a:t>Financial tier 1,2,3 </a:t>
            </a:r>
          </a:p>
          <a:p>
            <a:pPr algn="ctr"/>
            <a:r>
              <a:rPr lang="en-US" sz="1000" b="0">
                <a:solidFill>
                  <a:schemeClr val="bg1"/>
                </a:solidFill>
                <a:latin typeface="Arial" charset="0"/>
              </a:rPr>
              <a:t>supplier problems</a:t>
            </a:r>
          </a:p>
        </p:txBody>
      </p:sp>
      <p:sp>
        <p:nvSpPr>
          <p:cNvPr id="28709" name="Text Box 92"/>
          <p:cNvSpPr txBox="1">
            <a:spLocks noChangeArrowheads="1"/>
          </p:cNvSpPr>
          <p:nvPr/>
        </p:nvSpPr>
        <p:spPr bwMode="auto">
          <a:xfrm>
            <a:off x="5629275" y="3540125"/>
            <a:ext cx="1547813" cy="244475"/>
          </a:xfrm>
          <a:prstGeom prst="rect">
            <a:avLst/>
          </a:prstGeom>
          <a:noFill/>
          <a:ln w="9525">
            <a:noFill/>
            <a:miter lim="800000"/>
            <a:headEnd/>
            <a:tailEnd/>
          </a:ln>
        </p:spPr>
        <p:txBody>
          <a:bodyPr wrap="none">
            <a:spAutoFit/>
          </a:bodyPr>
          <a:lstStyle/>
          <a:p>
            <a:r>
              <a:rPr lang="en-US" sz="1000" b="0">
                <a:latin typeface="Arial" charset="0"/>
              </a:rPr>
              <a:t>Logistics provider failure</a:t>
            </a:r>
          </a:p>
        </p:txBody>
      </p:sp>
      <p:sp>
        <p:nvSpPr>
          <p:cNvPr id="28710" name="Text Box 93"/>
          <p:cNvSpPr txBox="1">
            <a:spLocks noChangeArrowheads="1"/>
          </p:cNvSpPr>
          <p:nvPr/>
        </p:nvSpPr>
        <p:spPr bwMode="auto">
          <a:xfrm>
            <a:off x="5434013" y="3184525"/>
            <a:ext cx="2182812"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Loss of key personnel or equipment</a:t>
            </a:r>
          </a:p>
        </p:txBody>
      </p:sp>
      <p:sp>
        <p:nvSpPr>
          <p:cNvPr id="28711" name="Text Box 94"/>
          <p:cNvSpPr txBox="1">
            <a:spLocks noChangeArrowheads="1"/>
          </p:cNvSpPr>
          <p:nvPr/>
        </p:nvSpPr>
        <p:spPr bwMode="auto">
          <a:xfrm>
            <a:off x="5924550" y="5094288"/>
            <a:ext cx="992188" cy="396875"/>
          </a:xfrm>
          <a:prstGeom prst="rect">
            <a:avLst/>
          </a:prstGeom>
          <a:noFill/>
          <a:ln w="9525">
            <a:noFill/>
            <a:miter lim="800000"/>
            <a:headEnd/>
            <a:tailEnd/>
          </a:ln>
        </p:spPr>
        <p:txBody>
          <a:bodyPr wrap="none">
            <a:spAutoFit/>
          </a:bodyPr>
          <a:lstStyle/>
          <a:p>
            <a:r>
              <a:rPr lang="en-US" sz="1000" b="0">
                <a:latin typeface="Arial" charset="0"/>
              </a:rPr>
              <a:t>Heavy rain or </a:t>
            </a:r>
          </a:p>
          <a:p>
            <a:r>
              <a:rPr lang="en-US" sz="1000" b="0">
                <a:latin typeface="Arial" charset="0"/>
              </a:rPr>
              <a:t>thunderstorms</a:t>
            </a:r>
          </a:p>
        </p:txBody>
      </p:sp>
      <p:sp>
        <p:nvSpPr>
          <p:cNvPr id="28712" name="Text Box 95"/>
          <p:cNvSpPr txBox="1">
            <a:spLocks noChangeArrowheads="1"/>
          </p:cNvSpPr>
          <p:nvPr/>
        </p:nvSpPr>
        <p:spPr bwMode="auto">
          <a:xfrm>
            <a:off x="5562600" y="4365625"/>
            <a:ext cx="1243013" cy="396875"/>
          </a:xfrm>
          <a:prstGeom prst="rect">
            <a:avLst/>
          </a:prstGeom>
          <a:noFill/>
          <a:ln w="9525">
            <a:noFill/>
            <a:miter lim="800000"/>
            <a:headEnd/>
            <a:tailEnd/>
          </a:ln>
        </p:spPr>
        <p:txBody>
          <a:bodyPr wrap="none">
            <a:spAutoFit/>
          </a:bodyPr>
          <a:lstStyle/>
          <a:p>
            <a:r>
              <a:rPr lang="en-US" sz="1000" b="0">
                <a:latin typeface="Arial" charset="0"/>
              </a:rPr>
              <a:t>Operator errors/</a:t>
            </a:r>
          </a:p>
          <a:p>
            <a:r>
              <a:rPr lang="en-US" sz="1000" b="0">
                <a:latin typeface="Arial" charset="0"/>
              </a:rPr>
              <a:t>accidental damage</a:t>
            </a:r>
          </a:p>
        </p:txBody>
      </p:sp>
      <p:sp>
        <p:nvSpPr>
          <p:cNvPr id="28713" name="Text Box 96"/>
          <p:cNvSpPr txBox="1">
            <a:spLocks noChangeArrowheads="1"/>
          </p:cNvSpPr>
          <p:nvPr/>
        </p:nvSpPr>
        <p:spPr bwMode="auto">
          <a:xfrm>
            <a:off x="6229350" y="4164013"/>
            <a:ext cx="1695450" cy="396875"/>
          </a:xfrm>
          <a:prstGeom prst="rect">
            <a:avLst/>
          </a:prstGeom>
          <a:noFill/>
          <a:ln w="9525">
            <a:noFill/>
            <a:miter lim="800000"/>
            <a:headEnd/>
            <a:tailEnd/>
          </a:ln>
        </p:spPr>
        <p:txBody>
          <a:bodyPr wrap="none">
            <a:spAutoFit/>
          </a:bodyPr>
          <a:lstStyle/>
          <a:p>
            <a:r>
              <a:rPr lang="en-US" sz="1000" b="0">
                <a:latin typeface="Arial" charset="0"/>
              </a:rPr>
              <a:t>Cargo losses	       </a:t>
            </a:r>
          </a:p>
          <a:p>
            <a:r>
              <a:rPr lang="en-US" sz="1000" b="0">
                <a:latin typeface="Arial" charset="0"/>
              </a:rPr>
              <a:t>	Stock-outs</a:t>
            </a:r>
          </a:p>
        </p:txBody>
      </p:sp>
      <p:sp>
        <p:nvSpPr>
          <p:cNvPr id="28714" name="Text Box 97"/>
          <p:cNvSpPr txBox="1">
            <a:spLocks noChangeArrowheads="1"/>
          </p:cNvSpPr>
          <p:nvPr/>
        </p:nvSpPr>
        <p:spPr bwMode="auto">
          <a:xfrm>
            <a:off x="6932613" y="4937125"/>
            <a:ext cx="1139825" cy="396875"/>
          </a:xfrm>
          <a:prstGeom prst="rect">
            <a:avLst/>
          </a:prstGeom>
          <a:noFill/>
          <a:ln w="9525">
            <a:noFill/>
            <a:miter lim="800000"/>
            <a:headEnd/>
            <a:tailEnd/>
          </a:ln>
        </p:spPr>
        <p:txBody>
          <a:bodyPr wrap="none">
            <a:spAutoFit/>
          </a:bodyPr>
          <a:lstStyle/>
          <a:p>
            <a:r>
              <a:rPr lang="en-US" sz="1000" b="0">
                <a:latin typeface="Arial" charset="0"/>
              </a:rPr>
              <a:t>Restriction of </a:t>
            </a:r>
          </a:p>
          <a:p>
            <a:r>
              <a:rPr lang="en-US" sz="1000" b="0">
                <a:latin typeface="Arial" charset="0"/>
              </a:rPr>
              <a:t>access or egress</a:t>
            </a:r>
          </a:p>
        </p:txBody>
      </p:sp>
      <p:sp>
        <p:nvSpPr>
          <p:cNvPr id="28715" name="Text Box 98"/>
          <p:cNvSpPr txBox="1">
            <a:spLocks noChangeArrowheads="1"/>
          </p:cNvSpPr>
          <p:nvPr/>
        </p:nvSpPr>
        <p:spPr bwMode="auto">
          <a:xfrm>
            <a:off x="2325688" y="5589588"/>
            <a:ext cx="461962" cy="274637"/>
          </a:xfrm>
          <a:prstGeom prst="rect">
            <a:avLst/>
          </a:prstGeom>
          <a:noFill/>
          <a:ln w="9525" algn="ctr">
            <a:noFill/>
            <a:prstDash val="dash"/>
            <a:miter lim="800000"/>
            <a:headEnd/>
            <a:tailEnd/>
          </a:ln>
        </p:spPr>
        <p:txBody>
          <a:bodyPr wrap="none">
            <a:spAutoFit/>
          </a:bodyPr>
          <a:lstStyle/>
          <a:p>
            <a:r>
              <a:rPr lang="en-US" sz="1200" b="0">
                <a:latin typeface="Arial" charset="0"/>
              </a:rPr>
              <a:t>Low</a:t>
            </a:r>
          </a:p>
        </p:txBody>
      </p:sp>
      <p:sp>
        <p:nvSpPr>
          <p:cNvPr id="28716" name="Text Box 99"/>
          <p:cNvSpPr txBox="1">
            <a:spLocks noChangeArrowheads="1"/>
          </p:cNvSpPr>
          <p:nvPr/>
        </p:nvSpPr>
        <p:spPr bwMode="auto">
          <a:xfrm>
            <a:off x="7758113" y="5589588"/>
            <a:ext cx="495300" cy="274637"/>
          </a:xfrm>
          <a:prstGeom prst="rect">
            <a:avLst/>
          </a:prstGeom>
          <a:noFill/>
          <a:ln w="9525" algn="ctr">
            <a:noFill/>
            <a:prstDash val="dash"/>
            <a:miter lim="800000"/>
            <a:headEnd/>
            <a:tailEnd/>
          </a:ln>
        </p:spPr>
        <p:txBody>
          <a:bodyPr wrap="none">
            <a:spAutoFit/>
          </a:bodyPr>
          <a:lstStyle/>
          <a:p>
            <a:r>
              <a:rPr lang="en-US" sz="1200" b="0">
                <a:latin typeface="Arial" charset="0"/>
              </a:rPr>
              <a:t>High</a:t>
            </a:r>
          </a:p>
        </p:txBody>
      </p:sp>
      <p:sp>
        <p:nvSpPr>
          <p:cNvPr id="28717" name="Text Box 100"/>
          <p:cNvSpPr txBox="1">
            <a:spLocks noChangeArrowheads="1"/>
          </p:cNvSpPr>
          <p:nvPr/>
        </p:nvSpPr>
        <p:spPr bwMode="auto">
          <a:xfrm>
            <a:off x="2398713" y="1992313"/>
            <a:ext cx="733425" cy="244475"/>
          </a:xfrm>
          <a:prstGeom prst="rect">
            <a:avLst/>
          </a:prstGeom>
          <a:noFill/>
          <a:ln w="9525">
            <a:noFill/>
            <a:miter lim="800000"/>
            <a:headEnd/>
            <a:tailEnd/>
          </a:ln>
        </p:spPr>
        <p:txBody>
          <a:bodyPr wrap="none">
            <a:spAutoFit/>
          </a:bodyPr>
          <a:lstStyle/>
          <a:p>
            <a:r>
              <a:rPr lang="en-US" sz="1000" b="0">
                <a:latin typeface="Arial" charset="0"/>
              </a:rPr>
              <a:t>Hurricane</a:t>
            </a:r>
          </a:p>
        </p:txBody>
      </p:sp>
      <p:sp>
        <p:nvSpPr>
          <p:cNvPr id="28718" name="Text Box 101"/>
          <p:cNvSpPr txBox="1">
            <a:spLocks noChangeArrowheads="1"/>
          </p:cNvSpPr>
          <p:nvPr/>
        </p:nvSpPr>
        <p:spPr bwMode="auto">
          <a:xfrm>
            <a:off x="1293813" y="3187700"/>
            <a:ext cx="1104900" cy="577850"/>
          </a:xfrm>
          <a:prstGeom prst="rect">
            <a:avLst/>
          </a:prstGeom>
          <a:noFill/>
          <a:ln w="9525">
            <a:noFill/>
            <a:miter lim="800000"/>
            <a:headEnd/>
            <a:tailEnd/>
          </a:ln>
        </p:spPr>
        <p:txBody>
          <a:bodyPr>
            <a:spAutoFit/>
          </a:bodyPr>
          <a:lstStyle/>
          <a:p>
            <a:pPr algn="ctr"/>
            <a:r>
              <a:rPr lang="en-US" sz="1400">
                <a:solidFill>
                  <a:schemeClr val="accent2"/>
                </a:solidFill>
                <a:latin typeface="Arial" charset="0"/>
              </a:rPr>
              <a:t>Effect</a:t>
            </a:r>
          </a:p>
          <a:p>
            <a:pPr algn="ctr"/>
            <a:r>
              <a:rPr lang="en-US" sz="900">
                <a:latin typeface="Arial" charset="0"/>
              </a:rPr>
              <a:t>(Aggregate Loss Severity $)</a:t>
            </a:r>
            <a:endParaRPr lang="en-US" sz="1200">
              <a:latin typeface="Arial" charset="0"/>
            </a:endParaRPr>
          </a:p>
        </p:txBody>
      </p:sp>
      <p:sp>
        <p:nvSpPr>
          <p:cNvPr id="28719" name="Text Box 102"/>
          <p:cNvSpPr txBox="1">
            <a:spLocks noChangeArrowheads="1"/>
          </p:cNvSpPr>
          <p:nvPr/>
        </p:nvSpPr>
        <p:spPr bwMode="auto">
          <a:xfrm>
            <a:off x="1730375" y="5221288"/>
            <a:ext cx="461963" cy="274637"/>
          </a:xfrm>
          <a:prstGeom prst="rect">
            <a:avLst/>
          </a:prstGeom>
          <a:noFill/>
          <a:ln w="9525" algn="ctr">
            <a:noFill/>
            <a:prstDash val="dash"/>
            <a:miter lim="800000"/>
            <a:headEnd/>
            <a:tailEnd/>
          </a:ln>
        </p:spPr>
        <p:txBody>
          <a:bodyPr wrap="none">
            <a:spAutoFit/>
          </a:bodyPr>
          <a:lstStyle/>
          <a:p>
            <a:r>
              <a:rPr lang="en-US" sz="1200" b="0">
                <a:latin typeface="Arial" charset="0"/>
              </a:rPr>
              <a:t>Low</a:t>
            </a:r>
          </a:p>
        </p:txBody>
      </p:sp>
      <p:sp>
        <p:nvSpPr>
          <p:cNvPr id="28720" name="Text Box 103"/>
          <p:cNvSpPr txBox="1">
            <a:spLocks noChangeArrowheads="1"/>
          </p:cNvSpPr>
          <p:nvPr/>
        </p:nvSpPr>
        <p:spPr bwMode="auto">
          <a:xfrm>
            <a:off x="1684338" y="1485900"/>
            <a:ext cx="495300" cy="274638"/>
          </a:xfrm>
          <a:prstGeom prst="rect">
            <a:avLst/>
          </a:prstGeom>
          <a:noFill/>
          <a:ln w="9525" algn="ctr">
            <a:noFill/>
            <a:prstDash val="dash"/>
            <a:miter lim="800000"/>
            <a:headEnd/>
            <a:tailEnd/>
          </a:ln>
        </p:spPr>
        <p:txBody>
          <a:bodyPr wrap="none">
            <a:spAutoFit/>
          </a:bodyPr>
          <a:lstStyle/>
          <a:p>
            <a:r>
              <a:rPr lang="en-US" sz="1200" b="0">
                <a:latin typeface="Arial" charset="0"/>
              </a:rPr>
              <a:t>High</a:t>
            </a:r>
          </a:p>
        </p:txBody>
      </p:sp>
      <p:sp>
        <p:nvSpPr>
          <p:cNvPr id="28721" name="Text Box 104"/>
          <p:cNvSpPr txBox="1">
            <a:spLocks noChangeArrowheads="1"/>
          </p:cNvSpPr>
          <p:nvPr/>
        </p:nvSpPr>
        <p:spPr bwMode="auto">
          <a:xfrm>
            <a:off x="5915025" y="3852863"/>
            <a:ext cx="1020763" cy="244475"/>
          </a:xfrm>
          <a:prstGeom prst="rect">
            <a:avLst/>
          </a:prstGeom>
          <a:noFill/>
          <a:ln w="9525">
            <a:noFill/>
            <a:miter lim="800000"/>
            <a:headEnd/>
            <a:tailEnd/>
          </a:ln>
        </p:spPr>
        <p:txBody>
          <a:bodyPr wrap="none">
            <a:spAutoFit/>
          </a:bodyPr>
          <a:lstStyle/>
          <a:p>
            <a:r>
              <a:rPr lang="en-US" sz="1000" b="0">
                <a:latin typeface="Arial" charset="0"/>
              </a:rPr>
              <a:t>Yield problems</a:t>
            </a: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mtClean="0">
                <a:latin typeface="Albertus Extra Bold" pitchFamily="34" charset="0"/>
              </a:rPr>
              <a:t>Risk Management:</a:t>
            </a:r>
            <a:br>
              <a:rPr lang="en-US" smtClean="0">
                <a:latin typeface="Albertus Extra Bold" pitchFamily="34" charset="0"/>
              </a:rPr>
            </a:br>
            <a:r>
              <a:rPr lang="en-US" smtClean="0">
                <a:latin typeface="Albertus Extra Bold" pitchFamily="34" charset="0"/>
              </a:rPr>
              <a:t>	Step 2: </a:t>
            </a:r>
            <a:r>
              <a:rPr lang="en-US" smtClean="0"/>
              <a:t>How value risk: quant or qual?</a:t>
            </a:r>
          </a:p>
        </p:txBody>
      </p:sp>
      <p:sp>
        <p:nvSpPr>
          <p:cNvPr id="488451" name="Rectangle 3"/>
          <p:cNvSpPr>
            <a:spLocks noGrp="1" noChangeArrowheads="1"/>
          </p:cNvSpPr>
          <p:nvPr>
            <p:ph idx="1"/>
          </p:nvPr>
        </p:nvSpPr>
        <p:spPr/>
        <p:txBody>
          <a:bodyPr/>
          <a:lstStyle/>
          <a:p>
            <a:pPr>
              <a:buFont typeface="Wingdings" pitchFamily="2" charset="2"/>
              <a:buNone/>
            </a:pPr>
            <a:r>
              <a:rPr lang="en-US" i="1" smtClean="0"/>
              <a:t>Not everything that counts should be counted,</a:t>
            </a:r>
          </a:p>
          <a:p>
            <a:pPr>
              <a:buFont typeface="Wingdings" pitchFamily="2" charset="2"/>
              <a:buNone/>
            </a:pPr>
            <a:r>
              <a:rPr lang="en-US" i="1" smtClean="0"/>
              <a:t>	and not everything that can be counted counts</a:t>
            </a:r>
            <a:r>
              <a:rPr lang="en-US" smtClean="0"/>
              <a:t>.—A. Einstein</a:t>
            </a:r>
          </a:p>
          <a:p>
            <a:pPr>
              <a:buFont typeface="Wingdings" pitchFamily="2" charset="2"/>
              <a:buNone/>
            </a:pPr>
            <a:endParaRPr lang="en-US" smtClean="0"/>
          </a:p>
          <a:p>
            <a:pPr>
              <a:buFont typeface="Wingdings" pitchFamily="2" charset="2"/>
              <a:buNone/>
            </a:pPr>
            <a:r>
              <a:rPr lang="en-US" smtClean="0"/>
              <a:t>Cisco:</a:t>
            </a:r>
          </a:p>
          <a:p>
            <a:pPr>
              <a:buFont typeface="Wingdings" pitchFamily="2" charset="2"/>
              <a:buNone/>
            </a:pPr>
            <a:endParaRPr lang="en-US" smtClean="0"/>
          </a:p>
          <a:p>
            <a:pPr>
              <a:buFont typeface="Wingdings" pitchFamily="2" charset="2"/>
              <a:buNone/>
            </a:pPr>
            <a:r>
              <a:rPr lang="en-US" b="1" smtClean="0">
                <a:solidFill>
                  <a:schemeClr val="accent2"/>
                </a:solidFill>
              </a:rPr>
              <a:t>Analytically precise				directionally correct</a:t>
            </a:r>
            <a:endParaRPr lang="en-US" smtClean="0"/>
          </a:p>
          <a:p>
            <a:pPr>
              <a:buFont typeface="Wingdings" pitchFamily="2" charset="2"/>
              <a:buNone/>
            </a:pPr>
            <a:endParaRPr lang="en-US" smtClean="0"/>
          </a:p>
          <a:p>
            <a:pPr>
              <a:buFont typeface="Wingdings" pitchFamily="2" charset="2"/>
              <a:buNone/>
            </a:pPr>
            <a:endParaRPr lang="en-US" smtClean="0"/>
          </a:p>
        </p:txBody>
      </p:sp>
      <p:sp>
        <p:nvSpPr>
          <p:cNvPr id="488452" name="Line 4"/>
          <p:cNvSpPr>
            <a:spLocks noChangeShapeType="1"/>
          </p:cNvSpPr>
          <p:nvPr/>
        </p:nvSpPr>
        <p:spPr bwMode="auto">
          <a:xfrm>
            <a:off x="835025" y="2835275"/>
            <a:ext cx="7077075" cy="0"/>
          </a:xfrm>
          <a:prstGeom prst="line">
            <a:avLst/>
          </a:prstGeom>
          <a:noFill/>
          <a:ln w="9525">
            <a:solidFill>
              <a:schemeClr val="tx1"/>
            </a:solidFill>
            <a:round/>
            <a:headEnd type="oval" w="med" len="med"/>
            <a:tailEnd type="oval" w="med" len="med"/>
          </a:ln>
        </p:spPr>
        <p:txBody>
          <a:bodyPr>
            <a:spAutoFit/>
          </a:bodyPr>
          <a:lstStyle/>
          <a:p>
            <a:endParaRPr lang="en-US"/>
          </a:p>
        </p:txBody>
      </p:sp>
      <p:grpSp>
        <p:nvGrpSpPr>
          <p:cNvPr id="2" name="Group 9"/>
          <p:cNvGrpSpPr>
            <a:grpSpLocks/>
          </p:cNvGrpSpPr>
          <p:nvPr/>
        </p:nvGrpSpPr>
        <p:grpSpPr bwMode="auto">
          <a:xfrm>
            <a:off x="558800" y="3255963"/>
            <a:ext cx="7821613" cy="1436687"/>
            <a:chOff x="352" y="2309"/>
            <a:chExt cx="4927" cy="905"/>
          </a:xfrm>
        </p:grpSpPr>
        <p:sp>
          <p:nvSpPr>
            <p:cNvPr id="29705" name="Text Box 5"/>
            <p:cNvSpPr txBox="1">
              <a:spLocks noChangeArrowheads="1"/>
            </p:cNvSpPr>
            <p:nvPr/>
          </p:nvSpPr>
          <p:spPr bwMode="auto">
            <a:xfrm>
              <a:off x="352" y="2309"/>
              <a:ext cx="1498" cy="905"/>
            </a:xfrm>
            <a:prstGeom prst="rect">
              <a:avLst/>
            </a:prstGeom>
            <a:noFill/>
            <a:ln w="9525" algn="ctr">
              <a:noFill/>
              <a:prstDash val="dash"/>
              <a:miter lim="800000"/>
              <a:headEnd/>
              <a:tailEnd/>
            </a:ln>
          </p:spPr>
          <p:txBody>
            <a:bodyPr>
              <a:spAutoFit/>
            </a:bodyPr>
            <a:lstStyle/>
            <a:p>
              <a:pPr algn="ctr">
                <a:spcBef>
                  <a:spcPct val="50000"/>
                </a:spcBef>
              </a:pPr>
              <a:r>
                <a:rPr lang="en-US" sz="1600" b="0" i="1"/>
                <a:t>Quantitative</a:t>
              </a:r>
              <a:r>
                <a:rPr lang="en-US" sz="1600" b="0"/>
                <a:t> </a:t>
              </a:r>
            </a:p>
            <a:p>
              <a:pPr>
                <a:spcBef>
                  <a:spcPct val="50000"/>
                </a:spcBef>
                <a:buFontTx/>
                <a:buChar char="•"/>
              </a:pPr>
              <a:r>
                <a:rPr lang="en-US" sz="1600" b="0"/>
                <a:t> lost in data</a:t>
              </a:r>
            </a:p>
            <a:p>
              <a:pPr>
                <a:spcBef>
                  <a:spcPct val="50000"/>
                </a:spcBef>
                <a:buFontTx/>
                <a:buChar char="•"/>
              </a:pPr>
              <a:r>
                <a:rPr lang="en-US" sz="1600" b="0"/>
                <a:t> time consuming</a:t>
              </a:r>
            </a:p>
            <a:p>
              <a:pPr>
                <a:spcBef>
                  <a:spcPct val="50000"/>
                </a:spcBef>
                <a:buFontTx/>
                <a:buChar char="•"/>
              </a:pPr>
              <a:r>
                <a:rPr lang="en-US" sz="1600" b="0"/>
                <a:t> statistics less understood</a:t>
              </a:r>
            </a:p>
          </p:txBody>
        </p:sp>
        <p:sp>
          <p:nvSpPr>
            <p:cNvPr id="29706" name="Text Box 6"/>
            <p:cNvSpPr txBox="1">
              <a:spLocks noChangeArrowheads="1"/>
            </p:cNvSpPr>
            <p:nvPr/>
          </p:nvSpPr>
          <p:spPr bwMode="auto">
            <a:xfrm>
              <a:off x="3781" y="2309"/>
              <a:ext cx="1498" cy="905"/>
            </a:xfrm>
            <a:prstGeom prst="rect">
              <a:avLst/>
            </a:prstGeom>
            <a:noFill/>
            <a:ln w="9525" algn="ctr">
              <a:noFill/>
              <a:prstDash val="dash"/>
              <a:miter lim="800000"/>
              <a:headEnd/>
              <a:tailEnd/>
            </a:ln>
          </p:spPr>
          <p:txBody>
            <a:bodyPr>
              <a:spAutoFit/>
            </a:bodyPr>
            <a:lstStyle/>
            <a:p>
              <a:pPr algn="ctr">
                <a:spcBef>
                  <a:spcPct val="50000"/>
                </a:spcBef>
              </a:pPr>
              <a:r>
                <a:rPr lang="en-US" sz="1600" b="0"/>
                <a:t> </a:t>
              </a:r>
              <a:r>
                <a:rPr lang="en-US" sz="1600" b="0" i="1"/>
                <a:t>Qualitative</a:t>
              </a:r>
            </a:p>
            <a:p>
              <a:pPr algn="ctr">
                <a:spcBef>
                  <a:spcPct val="50000"/>
                </a:spcBef>
              </a:pPr>
              <a:r>
                <a:rPr lang="en-US" sz="1600" b="0"/>
                <a:t>(Hi, Med, Lo)</a:t>
              </a:r>
            </a:p>
            <a:p>
              <a:pPr>
                <a:spcBef>
                  <a:spcPct val="50000"/>
                </a:spcBef>
                <a:buFontTx/>
                <a:buChar char="•"/>
              </a:pPr>
              <a:r>
                <a:rPr lang="en-US" sz="1600" b="0"/>
                <a:t> can’t isolate risk</a:t>
              </a:r>
            </a:p>
            <a:p>
              <a:pPr>
                <a:spcBef>
                  <a:spcPct val="50000"/>
                </a:spcBef>
                <a:buFontTx/>
                <a:buChar char="•"/>
              </a:pPr>
              <a:r>
                <a:rPr lang="en-US" sz="1600" b="0"/>
                <a:t> judgmental/opinionated</a:t>
              </a:r>
            </a:p>
          </p:txBody>
        </p:sp>
      </p:grpSp>
      <p:grpSp>
        <p:nvGrpSpPr>
          <p:cNvPr id="3" name="Group 10"/>
          <p:cNvGrpSpPr>
            <a:grpSpLocks/>
          </p:cNvGrpSpPr>
          <p:nvPr/>
        </p:nvGrpSpPr>
        <p:grpSpPr bwMode="auto">
          <a:xfrm>
            <a:off x="2078038" y="2817813"/>
            <a:ext cx="4579937" cy="3406775"/>
            <a:chOff x="1309" y="1775"/>
            <a:chExt cx="2885" cy="2146"/>
          </a:xfrm>
        </p:grpSpPr>
        <p:sp>
          <p:nvSpPr>
            <p:cNvPr id="29703" name="Line 7"/>
            <p:cNvSpPr>
              <a:spLocks noChangeShapeType="1"/>
            </p:cNvSpPr>
            <p:nvPr/>
          </p:nvSpPr>
          <p:spPr bwMode="auto">
            <a:xfrm>
              <a:off x="2756" y="1775"/>
              <a:ext cx="0" cy="1233"/>
            </a:xfrm>
            <a:prstGeom prst="line">
              <a:avLst/>
            </a:prstGeom>
            <a:noFill/>
            <a:ln w="9525">
              <a:solidFill>
                <a:schemeClr val="tx1"/>
              </a:solidFill>
              <a:prstDash val="dash"/>
              <a:round/>
              <a:headEnd/>
              <a:tailEnd type="triangle" w="med" len="med"/>
            </a:ln>
          </p:spPr>
          <p:txBody>
            <a:bodyPr wrap="none">
              <a:spAutoFit/>
            </a:bodyPr>
            <a:lstStyle/>
            <a:p>
              <a:endParaRPr lang="en-US"/>
            </a:p>
          </p:txBody>
        </p:sp>
        <p:sp>
          <p:nvSpPr>
            <p:cNvPr id="29704" name="Text Box 8"/>
            <p:cNvSpPr txBox="1">
              <a:spLocks noChangeArrowheads="1"/>
            </p:cNvSpPr>
            <p:nvPr/>
          </p:nvSpPr>
          <p:spPr bwMode="auto">
            <a:xfrm>
              <a:off x="1309" y="2978"/>
              <a:ext cx="2885" cy="943"/>
            </a:xfrm>
            <a:prstGeom prst="rect">
              <a:avLst/>
            </a:prstGeom>
            <a:noFill/>
            <a:ln w="9525" algn="ctr">
              <a:noFill/>
              <a:prstDash val="dash"/>
              <a:miter lim="800000"/>
              <a:headEnd/>
              <a:tailEnd/>
            </a:ln>
          </p:spPr>
          <p:txBody>
            <a:bodyPr>
              <a:spAutoFit/>
            </a:bodyPr>
            <a:lstStyle/>
            <a:p>
              <a:pPr algn="ctr">
                <a:spcBef>
                  <a:spcPct val="50000"/>
                </a:spcBef>
              </a:pPr>
              <a:r>
                <a:rPr lang="en-US" sz="2000" b="0">
                  <a:solidFill>
                    <a:schemeClr val="accent2"/>
                  </a:solidFill>
                </a:rPr>
                <a:t>best</a:t>
              </a:r>
              <a:r>
                <a:rPr lang="en-US" sz="1600" b="0"/>
                <a:t> </a:t>
              </a:r>
            </a:p>
            <a:p>
              <a:pPr>
                <a:spcBef>
                  <a:spcPct val="50000"/>
                </a:spcBef>
                <a:buFontTx/>
                <a:buChar char="•"/>
              </a:pPr>
              <a:r>
                <a:rPr lang="en-US" sz="1600" b="0"/>
                <a:t> key risk events are well understood &amp; measured</a:t>
              </a:r>
            </a:p>
            <a:p>
              <a:pPr>
                <a:spcBef>
                  <a:spcPct val="50000"/>
                </a:spcBef>
                <a:buFontTx/>
                <a:buChar char="•"/>
              </a:pPr>
              <a:r>
                <a:rPr lang="en-US" sz="1600" b="0"/>
                <a:t> qualitative assessment based on key risk indicators</a:t>
              </a:r>
            </a:p>
            <a:p>
              <a:pPr>
                <a:spcBef>
                  <a:spcPct val="50000"/>
                </a:spcBef>
                <a:buFontTx/>
                <a:buChar char="•"/>
              </a:pPr>
              <a:r>
                <a:rPr lang="en-US" sz="1600" b="0"/>
                <a:t> quantitative assessment of impact</a:t>
              </a: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88451">
                                            <p:txEl>
                                              <p:pRg st="1" end="1"/>
                                            </p:txEl>
                                          </p:spTgt>
                                        </p:tgtEl>
                                        <p:attrNameLst>
                                          <p:attrName>style.visibility</p:attrName>
                                        </p:attrNameLst>
                                      </p:cBhvr>
                                      <p:to>
                                        <p:strVal val="visible"/>
                                      </p:to>
                                    </p:set>
                                    <p:animEffect transition="in" filter="blinds(horizontal)">
                                      <p:cBhvr>
                                        <p:cTn id="7" dur="500"/>
                                        <p:tgtEl>
                                          <p:spTgt spid="4884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8451">
                                            <p:txEl>
                                              <p:pRg st="3" end="3"/>
                                            </p:txEl>
                                          </p:spTgt>
                                        </p:tgtEl>
                                        <p:attrNameLst>
                                          <p:attrName>style.visibility</p:attrName>
                                        </p:attrNameLst>
                                      </p:cBhvr>
                                      <p:to>
                                        <p:strVal val="visible"/>
                                      </p:to>
                                    </p:set>
                                    <p:animEffect transition="in" filter="blinds(horizontal)">
                                      <p:cBhvr>
                                        <p:cTn id="12" dur="500"/>
                                        <p:tgtEl>
                                          <p:spTgt spid="488451">
                                            <p:txEl>
                                              <p:pRg st="3" end="3"/>
                                            </p:txEl>
                                          </p:spTgt>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488452"/>
                                        </p:tgtEl>
                                        <p:attrNameLst>
                                          <p:attrName>style.visibility</p:attrName>
                                        </p:attrNameLst>
                                      </p:cBhvr>
                                      <p:to>
                                        <p:strVal val="visible"/>
                                      </p:to>
                                    </p:set>
                                    <p:anim calcmode="lin" valueType="num">
                                      <p:cBhvr additive="base">
                                        <p:cTn id="15" dur="500" fill="hold"/>
                                        <p:tgtEl>
                                          <p:spTgt spid="488452"/>
                                        </p:tgtEl>
                                        <p:attrNameLst>
                                          <p:attrName>ppt_x</p:attrName>
                                        </p:attrNameLst>
                                      </p:cBhvr>
                                      <p:tavLst>
                                        <p:tav tm="0">
                                          <p:val>
                                            <p:strVal val="#ppt_x"/>
                                          </p:val>
                                        </p:tav>
                                        <p:tav tm="100000">
                                          <p:val>
                                            <p:strVal val="#ppt_x"/>
                                          </p:val>
                                        </p:tav>
                                      </p:tavLst>
                                    </p:anim>
                                    <p:anim calcmode="lin" valueType="num">
                                      <p:cBhvr additive="base">
                                        <p:cTn id="16" dur="500" fill="hold"/>
                                        <p:tgtEl>
                                          <p:spTgt spid="488452"/>
                                        </p:tgtEl>
                                        <p:attrNameLst>
                                          <p:attrName>ppt_y</p:attrName>
                                        </p:attrNameLst>
                                      </p:cBhvr>
                                      <p:tavLst>
                                        <p:tav tm="0">
                                          <p:val>
                                            <p:strVal val="1+#ppt_h/2"/>
                                          </p:val>
                                        </p:tav>
                                        <p:tav tm="100000">
                                          <p:val>
                                            <p:strVal val="#ppt_y"/>
                                          </p:val>
                                        </p:tav>
                                      </p:tavLst>
                                    </p:anim>
                                  </p:childTnLst>
                                </p:cTn>
                              </p:par>
                              <p:par>
                                <p:cTn id="17" presetID="3" presetClass="entr" presetSubtype="10" fill="hold" grpId="0" nodeType="withEffect">
                                  <p:stCondLst>
                                    <p:cond delay="0"/>
                                  </p:stCondLst>
                                  <p:childTnLst>
                                    <p:set>
                                      <p:cBhvr>
                                        <p:cTn id="18" dur="1" fill="hold">
                                          <p:stCondLst>
                                            <p:cond delay="0"/>
                                          </p:stCondLst>
                                        </p:cTn>
                                        <p:tgtEl>
                                          <p:spTgt spid="488451">
                                            <p:txEl>
                                              <p:pRg st="5" end="5"/>
                                            </p:txEl>
                                          </p:spTgt>
                                        </p:tgtEl>
                                        <p:attrNameLst>
                                          <p:attrName>style.visibility</p:attrName>
                                        </p:attrNameLst>
                                      </p:cBhvr>
                                      <p:to>
                                        <p:strVal val="visible"/>
                                      </p:to>
                                    </p:set>
                                    <p:animEffect transition="in" filter="blinds(horizontal)">
                                      <p:cBhvr>
                                        <p:cTn id="19" dur="500"/>
                                        <p:tgtEl>
                                          <p:spTgt spid="488451">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451" grpId="0" build="p"/>
      <p:bldP spid="48845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EXPANDSHOWBAR" val="True"/>
  <p:tag name="BULLETTYPE" val="3"/>
  <p:tag name="RESPCOUNTERSTYLE" val="-1"/>
  <p:tag name="INPUTSOURCE" val="1"/>
  <p:tag name="BACKUPMAINTENANCE" val="7"/>
  <p:tag name="ROTATIONINTERVAL" val="2"/>
  <p:tag name="RACERSMAXDISPLAYED" val="5"/>
  <p:tag name="TEAMSINLEADERBOARD" val="5"/>
  <p:tag name="BUBBLEVALUEFORMAT" val="0.0"/>
  <p:tag name="CUSTOMCELLFORECOLOR" val="-16777216"/>
  <p:tag name="CUSTOMCELLBACKCOLOR4" val="-8355712"/>
  <p:tag name="DISPLAYDEVICEID" val="True"/>
  <p:tag name="GRIDSIZE" val="{Width=800, Height=600}"/>
  <p:tag name="CHARTLABELS" val="1"/>
  <p:tag name="INCLUDEPPT" val="True"/>
  <p:tag name="REALTIMEBACKUP" val="False"/>
  <p:tag name="CHARTSCALE" val="True"/>
  <p:tag name="FIBINCLUDEOTHER" val="True"/>
  <p:tag name="PRRESPONSE3" val="8"/>
  <p:tag name="PRRESPONSE7" val="4"/>
  <p:tag name="SHOWFLASHWARNING" val="True"/>
  <p:tag name="SHOWBARVISIBLE" val="True"/>
  <p:tag name="ANSWERNOWSTYLE" val="-1"/>
  <p:tag name="RESPTABLESTYLE" val="-1"/>
  <p:tag name="BACKUPSESSIONS" val="True"/>
  <p:tag name="AUTOUPDATEALIASES" val="True"/>
  <p:tag name="SKIPREMAININGRACESLIDES" val="True"/>
  <p:tag name="BUBBLESIZEVISIBLE" val="True"/>
  <p:tag name="CUSTOMCELLBACKCOLOR1" val="-657956"/>
  <p:tag name="DISPLAYNAME" val="True"/>
  <p:tag name="AUTOSIZEGRID" val="True"/>
  <p:tag name="RESETCHARTS" val="True"/>
  <p:tag name="CORRECTPOINTVALUE" val="1"/>
  <p:tag name="AUTOADJUSTPARTRANGE" val="True"/>
  <p:tag name="FIBDISPLAYKEYWORDS" val="True"/>
  <p:tag name="PRRESPONSE5" val="6"/>
  <p:tag name="PRRESPONSE10" val="1"/>
  <p:tag name="USESECONDARYMONITOR" val="True"/>
  <p:tag name="COUNTDOWNSTYLE" val="-1"/>
  <p:tag name="ALLOWDUPLICATES" val="False"/>
  <p:tag name="STDCHART" val="1"/>
  <p:tag name="MAXRESPONDERS" val="5"/>
  <p:tag name="CUSTOMGRIDBACKCOLOR" val="-722948"/>
  <p:tag name="DISPLAYDEVICENUMBER" val="True"/>
  <p:tag name="POLLINGCYCLE" val="2"/>
  <p:tag name="ALLOWUSERFEEDBACK" val="True"/>
  <p:tag name="ADVANCEDSETTINGSVIEW" val="False"/>
  <p:tag name="PRRESPONSE2" val="9"/>
  <p:tag name="PRRESPONSE9" val="2"/>
  <p:tag name="SAVECSVWITHSESSION" val="True"/>
  <p:tag name="COUNTDOWNSECONDS" val="10"/>
  <p:tag name="REVIEWONLY" val="False"/>
  <p:tag name="BUBBLENAMEVISIBLE" val="True"/>
  <p:tag name="CUSTOMCELLBACKCOLOR3" val="-268652"/>
  <p:tag name="GRIDPOSITION" val="1"/>
  <p:tag name="INCORRECTPOINTVALUE" val="0"/>
  <p:tag name="FIBNUMRESULTS" val="5"/>
  <p:tag name="PRRESPONSE8" val="3"/>
  <p:tag name="CSVFORMAT" val="0"/>
  <p:tag name="CHARTVALUEFORMAT" val="0%"/>
  <p:tag name="PARTICIPANTSINLEADERBOARD" val="5"/>
  <p:tag name="USESCHEMECOLORS" val="True"/>
  <p:tag name="INCLUDENONRESPONDERS" val="False"/>
  <p:tag name="FIBDISPLAYRESULTS" val="True"/>
  <p:tag name="ALWAYSOPENPOLL" val="False"/>
  <p:tag name="RESPCOUNTERFORMAT" val="0"/>
  <p:tag name="RACEANIMATIONSPEED" val="3"/>
  <p:tag name="GRIDOPACITY" val="90"/>
  <p:tag name="REALTIMEBACKUPPATH" val="(None)"/>
  <p:tag name="PRRESPONSE6" val="5"/>
  <p:tag name="NUMRESPONSES" val="1"/>
  <p:tag name="DEFAULTNUMTEAMS" val="5"/>
  <p:tag name="MULTIRESPDIVISOR" val="1"/>
  <p:tag name="TPVERSION" val="2008"/>
  <p:tag name="RACEENDPOINTS" val="100"/>
  <p:tag name="CHARTCOLORS" val="0"/>
  <p:tag name="POWERPOINTVERSION" val="12.0"/>
  <p:tag name="CUSTOMCELLBACKCOLOR2" val="-13395457"/>
  <p:tag name="PRRESPONSE4" val="7"/>
  <p:tag name="GRIDROTATIONINTERVAL" val="2"/>
  <p:tag name="AUTOADVANCE" val="False"/>
  <p:tag name="ANSWERNOWTEXT" val="Answer Now"/>
  <p:tag name="BUBBLEGROUPING" val="3"/>
  <p:tag name="PRRESPONSE1" val="10"/>
  <p:tag name="ZEROBASED" val="False"/>
  <p:tag name="DELIMITERS" val="3.1"/>
  <p:tag name="TPFULLVERSION" val="4.2.4.1012"/>
  <p:tag name="LUIDIAENABLED" val="False"/>
</p:tagLst>
</file>

<file path=ppt/tags/tag10.xml><?xml version="1.0" encoding="utf-8"?>
<p:tagLst xmlns:a="http://schemas.openxmlformats.org/drawingml/2006/main" xmlns:r="http://schemas.openxmlformats.org/officeDocument/2006/relationships" xmlns:p="http://schemas.openxmlformats.org/presentationml/2006/main">
  <p:tag name="NOPREFERENCE" val="False"/>
</p:tagLst>
</file>

<file path=ppt/tags/tag11.xml><?xml version="1.0" encoding="utf-8"?>
<p:tagLst xmlns:a="http://schemas.openxmlformats.org/drawingml/2006/main" xmlns:r="http://schemas.openxmlformats.org/officeDocument/2006/relationships" xmlns:p="http://schemas.openxmlformats.org/presentationml/2006/main">
  <p:tag name="NOPREFERENCE" val="False"/>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Lst>
</file>

<file path=ppt/tags/tag13.xml><?xml version="1.0" encoding="utf-8"?>
<p:tagLst xmlns:a="http://schemas.openxmlformats.org/drawingml/2006/main" xmlns:r="http://schemas.openxmlformats.org/officeDocument/2006/relationships" xmlns:p="http://schemas.openxmlformats.org/presentationml/2006/main">
  <p:tag name="NOPREFERENCE" val="False"/>
</p:tagLst>
</file>

<file path=ppt/tags/tag14.xml><?xml version="1.0" encoding="utf-8"?>
<p:tagLst xmlns:a="http://schemas.openxmlformats.org/drawingml/2006/main" xmlns:r="http://schemas.openxmlformats.org/officeDocument/2006/relationships" xmlns:p="http://schemas.openxmlformats.org/presentationml/2006/main">
  <p:tag name="NOPREFERENCE" val="False"/>
</p:tagLst>
</file>

<file path=ppt/tags/tag15.xml><?xml version="1.0" encoding="utf-8"?>
<p:tagLst xmlns:a="http://schemas.openxmlformats.org/drawingml/2006/main" xmlns:r="http://schemas.openxmlformats.org/officeDocument/2006/relationships" xmlns:p="http://schemas.openxmlformats.org/presentationml/2006/main">
  <p:tag name="NOPREFERENCE" val="False"/>
</p:tagLst>
</file>

<file path=ppt/tags/tag16.xml><?xml version="1.0" encoding="utf-8"?>
<p:tagLst xmlns:a="http://schemas.openxmlformats.org/drawingml/2006/main" xmlns:r="http://schemas.openxmlformats.org/officeDocument/2006/relationships" xmlns:p="http://schemas.openxmlformats.org/presentationml/2006/main">
  <p:tag name="NOPREFERENCE" val="False"/>
</p:tagLst>
</file>

<file path=ppt/tags/tag17.xml><?xml version="1.0" encoding="utf-8"?>
<p:tagLst xmlns:a="http://schemas.openxmlformats.org/drawingml/2006/main" xmlns:r="http://schemas.openxmlformats.org/officeDocument/2006/relationships" xmlns:p="http://schemas.openxmlformats.org/presentationml/2006/main">
  <p:tag name="NOPREFERENCE" val="False"/>
</p:tagLst>
</file>

<file path=ppt/tags/tag18.xml><?xml version="1.0" encoding="utf-8"?>
<p:tagLst xmlns:a="http://schemas.openxmlformats.org/drawingml/2006/main" xmlns:r="http://schemas.openxmlformats.org/officeDocument/2006/relationships" xmlns:p="http://schemas.openxmlformats.org/presentationml/2006/main">
  <p:tag name="NOPREFERENCE" val="False"/>
</p:tagLst>
</file>

<file path=ppt/tags/tag19.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SLIDEID" val="6E94888D3DCE4D5FB0AEB17EBB0D136F"/>
  <p:tag name="SLIDETYPE" val="Q"/>
  <p:tag name="DEMOGRAPHIC" val="False"/>
  <p:tag name="TEAMASSIGN" val="False"/>
  <p:tag name="SPEEDSCORING" val="False"/>
  <p:tag name="CORRECTPOINTVALUE" val="1"/>
  <p:tag name="INCORRECTPOINTVALUE" val="0"/>
  <p:tag name="ZEROBASED" val="False"/>
  <p:tag name="NUMRESPONSES" val="1"/>
  <p:tag name="AUTOADVANCE" val="False"/>
  <p:tag name="RESPONSESONLY" val="true"/>
  <p:tag name="SLIDEORDER" val="2"/>
  <p:tag name="SLIDEGUID" val="746A6911FA8B4482B161332A677468FC"/>
  <p:tag name="DELIMITERS" val="3.1"/>
  <p:tag name="QUESTIONALIAS" val="If someone says you that something has a high probability of happening; what percentage do you associate with high probability:"/>
  <p:tag name="ANSWERSALIAS" val="&gt; 50%|smicln|&gt; 60%|smicln|&gt; 70%|smicln|&gt; 80%|smicln|&gt; 90%"/>
  <p:tag name="VALUEFORMAT" val="0%"/>
  <p:tag name="VALUES" val="No Value|smicln|No Value|smicln|No Value|smicln|No Value|smicln|No Value"/>
  <p:tag name="RESPONSESGATHERED" val="True"/>
  <p:tag name="TOTALRESPONSES" val="53"/>
  <p:tag name="RESPONSECOUNT" val="53"/>
  <p:tag name="SLICED" val="False"/>
  <p:tag name="RESPONSES" val="4;4;5;4;4;5;4;3;3;5;4;4;4;3;4;4;4;4;3;4;3;1;1;4;2;4;3;4;4;4;3;4;4;4;5;3;4;4;4;1;3;4;4;5;4;4;4;4;5;3;2;4;3;"/>
  <p:tag name="CHARTSTRINGSTD" val="3 2 11 31 6"/>
  <p:tag name="CHARTSTRINGREV" val="6 31 11 2 3"/>
  <p:tag name="CHARTSTRINGSTDPER" val="0.0566037735849057 0.0377358490566038 0.207547169811321 0.584905660377358 0.113207547169811"/>
  <p:tag name="CHARTSTRINGREVPER" val="0.113207547169811 0.584905660377358 0.207547169811321 0.0377358490566038 0.0566037735849057"/>
</p:tagLst>
</file>

<file path=ppt/tags/tag20.xml><?xml version="1.0" encoding="utf-8"?>
<p:tagLst xmlns:a="http://schemas.openxmlformats.org/drawingml/2006/main" xmlns:r="http://schemas.openxmlformats.org/officeDocument/2006/relationships" xmlns:p="http://schemas.openxmlformats.org/presentationml/2006/main">
  <p:tag name="NOPREFERENCE" val="False"/>
</p:tagLst>
</file>

<file path=ppt/tags/tag21.xml><?xml version="1.0" encoding="utf-8"?>
<p:tagLst xmlns:a="http://schemas.openxmlformats.org/drawingml/2006/main" xmlns:r="http://schemas.openxmlformats.org/officeDocument/2006/relationships" xmlns:p="http://schemas.openxmlformats.org/presentationml/2006/main">
  <p:tag name="NOPREFERENCE" val="False"/>
</p:tagLst>
</file>

<file path=ppt/tags/tag22.xml><?xml version="1.0" encoding="utf-8"?>
<p:tagLst xmlns:a="http://schemas.openxmlformats.org/drawingml/2006/main" xmlns:r="http://schemas.openxmlformats.org/officeDocument/2006/relationships" xmlns:p="http://schemas.openxmlformats.org/presentationml/2006/main">
  <p:tag name="NOPREFERENCE" val="False"/>
</p:tagLst>
</file>

<file path=ppt/tags/tag23.xml><?xml version="1.0" encoding="utf-8"?>
<p:tagLst xmlns:a="http://schemas.openxmlformats.org/drawingml/2006/main" xmlns:r="http://schemas.openxmlformats.org/officeDocument/2006/relationships" xmlns:p="http://schemas.openxmlformats.org/presentationml/2006/main">
  <p:tag name="NOPREFERENCE" val="False"/>
</p:tagLst>
</file>

<file path=ppt/tags/tag24.xml><?xml version="1.0" encoding="utf-8"?>
<p:tagLst xmlns:a="http://schemas.openxmlformats.org/drawingml/2006/main" xmlns:r="http://schemas.openxmlformats.org/officeDocument/2006/relationships" xmlns:p="http://schemas.openxmlformats.org/presentationml/2006/main">
  <p:tag name="NOPREFERENCE" val="False"/>
</p:tagLst>
</file>

<file path=ppt/tags/tag25.xml><?xml version="1.0" encoding="utf-8"?>
<p:tagLst xmlns:a="http://schemas.openxmlformats.org/drawingml/2006/main" xmlns:r="http://schemas.openxmlformats.org/officeDocument/2006/relationships" xmlns:p="http://schemas.openxmlformats.org/presentationml/2006/main">
  <p:tag name="NOPREFERENCE" val="False"/>
</p:tagLst>
</file>

<file path=ppt/tags/tag26.xml><?xml version="1.0" encoding="utf-8"?>
<p:tagLst xmlns:a="http://schemas.openxmlformats.org/drawingml/2006/main" xmlns:r="http://schemas.openxmlformats.org/officeDocument/2006/relationships" xmlns:p="http://schemas.openxmlformats.org/presentationml/2006/main">
  <p:tag name="NOPREFERENCE" val="False"/>
</p:tagLst>
</file>

<file path=ppt/tags/tag27.xml><?xml version="1.0" encoding="utf-8"?>
<p:tagLst xmlns:a="http://schemas.openxmlformats.org/drawingml/2006/main" xmlns:r="http://schemas.openxmlformats.org/officeDocument/2006/relationships" xmlns:p="http://schemas.openxmlformats.org/presentationml/2006/main">
  <p:tag name="NOPREFERENCE" val="False"/>
</p:tagLst>
</file>

<file path=ppt/tags/tag28.xml><?xml version="1.0" encoding="utf-8"?>
<p:tagLst xmlns:a="http://schemas.openxmlformats.org/drawingml/2006/main" xmlns:r="http://schemas.openxmlformats.org/officeDocument/2006/relationships" xmlns:p="http://schemas.openxmlformats.org/presentationml/2006/main">
  <p:tag name="NOPREFERENCE" val="False"/>
</p:tagLst>
</file>

<file path=ppt/tags/tag29.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TEXTLENGTH" val="29"/>
  <p:tag name="FONTSIZE" val="28"/>
  <p:tag name="BULLETTYPE" val="ppBulletArabicPeriod"/>
  <p:tag name="ANSWERTEXT" val="&gt; 50%&#10;&gt; 60%&#10;&gt; 70%&#10;&gt; 80%&#10;&gt; 90%"/>
  <p:tag name="OLDNUMANSWERS" val="5"/>
</p:tagLst>
</file>

<file path=ppt/tags/tag30.xml><?xml version="1.0" encoding="utf-8"?>
<p:tagLst xmlns:a="http://schemas.openxmlformats.org/drawingml/2006/main" xmlns:r="http://schemas.openxmlformats.org/officeDocument/2006/relationships" xmlns:p="http://schemas.openxmlformats.org/presentationml/2006/main">
  <p:tag name="NOPREFERENCE" val="False"/>
</p:tagLst>
</file>

<file path=ppt/tags/tag31.xml><?xml version="1.0" encoding="utf-8"?>
<p:tagLst xmlns:a="http://schemas.openxmlformats.org/drawingml/2006/main" xmlns:r="http://schemas.openxmlformats.org/officeDocument/2006/relationships" xmlns:p="http://schemas.openxmlformats.org/presentationml/2006/main">
  <p:tag name="NOPREFERENCE" val="False"/>
</p:tagLst>
</file>

<file path=ppt/tags/tag32.xml><?xml version="1.0" encoding="utf-8"?>
<p:tagLst xmlns:a="http://schemas.openxmlformats.org/drawingml/2006/main" xmlns:r="http://schemas.openxmlformats.org/officeDocument/2006/relationships" xmlns:p="http://schemas.openxmlformats.org/presentationml/2006/main">
  <p:tag name="NOPREFERENCE" val="False"/>
</p:tagLst>
</file>

<file path=ppt/tags/tag3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SLIDEID" val="582E5CB4FEB04A58B257F742AF601701"/>
  <p:tag name="SLIDETYPE" val="Q"/>
  <p:tag name="DEMOGRAPHIC" val="False"/>
  <p:tag name="TEAMASSIGN" val="False"/>
  <p:tag name="SPEEDSCORING" val="False"/>
  <p:tag name="CORRECTPOINTVALUE" val="1"/>
  <p:tag name="INCORRECTPOINTVALUE" val="0"/>
  <p:tag name="ZEROBASED" val="False"/>
  <p:tag name="NUMRESPONSES" val="1"/>
  <p:tag name="AUTOADVANCE" val="False"/>
  <p:tag name="RESPONSESONLY" val="true"/>
  <p:tag name="SLIDEORDER" val="2"/>
  <p:tag name="SLIDEGUID" val="513A3547D26D4D0785ECF56E1BB19EA0"/>
  <p:tag name="DELIMITERS" val="3.1"/>
  <p:tag name="VALUEFORMAT" val="0%"/>
  <p:tag name="QUESTIONALIAS" val="If someone tells you that something has a low probability of happening, what percentage do you associate with a low probability?"/>
  <p:tag name="ANSWERSALIAS" val="&lt; 50%|smicln|&lt; 40%|smicln|&lt; 30%|smicln|&lt; 20%|smicln|&lt; 10%"/>
  <p:tag name="VALUES" val="No Value|smicln|No Value|smicln|No Value|smicln|No Value|smicln|No Value"/>
  <p:tag name="RESPONSESGATHERED" val="True"/>
  <p:tag name="TOTALRESPONSES" val="52"/>
  <p:tag name="RESPONSECOUNT" val="52"/>
  <p:tag name="SLICED" val="False"/>
  <p:tag name="RESPONSES" val="1;5;1;4;4;3;4;3;4;5;4;5;-;3;4;3;4;4;3;5;3;5;4;4;2;3;2;5;3;4;3;4;5;5;5;3;5;3;4;1;2;4;-;4;4;3;4;4;3;3;3;5;4;3;"/>
  <p:tag name="CHARTSTRINGSTD" val="3 3 16 19 11"/>
  <p:tag name="CHARTSTRINGREV" val="11 19 16 3 3"/>
  <p:tag name="CHARTSTRINGSTDPER" val="0.0576923076923077 0.0576923076923077 0.307692307692308 0.365384615384615 0.211538461538462"/>
  <p:tag name="CHARTSTRINGREVPER" val="0.211538461538462 0.365384615384615 0.307692307692308 0.0576923076923077 0.0576923076923077"/>
</p:tagLst>
</file>

<file path=ppt/tags/tag5.xml><?xml version="1.0" encoding="utf-8"?>
<p:tagLst xmlns:a="http://schemas.openxmlformats.org/drawingml/2006/main" xmlns:r="http://schemas.openxmlformats.org/officeDocument/2006/relationships" xmlns:p="http://schemas.openxmlformats.org/presentationml/2006/main">
  <p:tag name="TEXTLENGTH" val="20"/>
  <p:tag name="FONTSIZE" val="28"/>
  <p:tag name="BULLETTYPE" val="ppBulletArabicPeriod"/>
  <p:tag name="OLDNUMANSWERS" val="5"/>
  <p:tag name="ANSWERTEXT" val="&lt; 50%&lt; 40%&lt; 30%&lt; 20%&lt; 10%"/>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Lst>
</file>

<file path=ppt/tags/tag9.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8640</TotalTime>
  <Words>6059</Words>
  <Application>Microsoft Office PowerPoint</Application>
  <PresentationFormat>On-screen Show (4:3)</PresentationFormat>
  <Paragraphs>929</Paragraphs>
  <Slides>31</Slides>
  <Notes>29</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31</vt:i4>
      </vt:variant>
    </vt:vector>
  </HeadingPairs>
  <TitlesOfParts>
    <vt:vector size="34" baseType="lpstr">
      <vt:lpstr>Cachon_Slide_Template</vt:lpstr>
      <vt:lpstr>Worksheet</vt:lpstr>
      <vt:lpstr>Document</vt:lpstr>
      <vt:lpstr>Slide 1</vt:lpstr>
      <vt:lpstr>If someone tells you that something has a high probability of happening, what percentage do you associate with a high probability:</vt:lpstr>
      <vt:lpstr>If someone tells you that something has a low probability of happening, what percentage do you associate with a low probability?</vt:lpstr>
      <vt:lpstr>Risk Management and Operational Hedging</vt:lpstr>
      <vt:lpstr>Strategic Risk Mitigation and Operational hedging:  integral part of ops strat</vt:lpstr>
      <vt:lpstr>Risk Management: a four step process</vt:lpstr>
      <vt:lpstr>Risk Management:  Step 1: identify the risks</vt:lpstr>
      <vt:lpstr>Risk Management:  Step 2: assess the risks</vt:lpstr>
      <vt:lpstr>Risk Management:  Step 2: How value risk: quant or qual?</vt:lpstr>
      <vt:lpstr>Risk Management:  Step 2: How value risk: Mean-Variance Frontiers</vt:lpstr>
      <vt:lpstr>Mean-Variance Analysis of Operational Hedging: Example via Capacity Portfolio Imbalance in Seagate</vt:lpstr>
      <vt:lpstr>Risk Management:  Step 3: tactical risk decisions</vt:lpstr>
      <vt:lpstr>Risk Management:  Step 4: strategic risk mitigation</vt:lpstr>
      <vt:lpstr>Risk-sharing and transfer: using structured contracts  What is a Contract?</vt:lpstr>
      <vt:lpstr>Structured Contracts   Mini-Case 7: Bose 301SE</vt:lpstr>
      <vt:lpstr>Structured contracts at Bose mini-case:  The supplier’s perspective</vt:lpstr>
      <vt:lpstr>Structured contracts at Bose mini-case:  The buyer’s perspective</vt:lpstr>
      <vt:lpstr>Can Structured Contracts achieve Win-Win?  Bose 301SE: Profits for two given contracts</vt:lpstr>
      <vt:lpstr>Structured Contracts: Win-Win and Risk Risk-Return trade-offs as function of buy-back prices</vt:lpstr>
      <vt:lpstr>Structured Contracts Coordinate + Align Relationships   Double Marginalization Problem</vt:lpstr>
      <vt:lpstr>Structured Contracts:  </vt:lpstr>
      <vt:lpstr>Structured Contracts  define a supply service agreement</vt:lpstr>
      <vt:lpstr>Contracting:  Learning points</vt:lpstr>
      <vt:lpstr>Financial v. Operational Hedging:  Futures &amp; derivatives v. operational flexibility</vt:lpstr>
      <vt:lpstr>Global Networks with Demand and Currency Exchange Risks  The Global Manufacturer’s Dilemma</vt:lpstr>
      <vt:lpstr>Global Manufacturer Details</vt:lpstr>
      <vt:lpstr>Global Networks with Demand and Currency Exchange Risks  Natural or Passive Hedge</vt:lpstr>
      <vt:lpstr>Global Networks with Demand and Currency Exchange Risks:  Natural Hedge &amp; Financial Hedge (Futures)</vt:lpstr>
      <vt:lpstr>Global Networks with Demand and Currency Exchange Risks:  Using Active Operational Hedging in Place of Financial</vt:lpstr>
      <vt:lpstr>Risk Management &amp; Operational Hedging  Summary Guidelines</vt:lpstr>
      <vt:lpstr>Tactical Risk Management:  Fast risk discovery and risk recovery is key!</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Van Mieghem</cp:lastModifiedBy>
  <cp:revision>475</cp:revision>
  <cp:lastPrinted>1998-09-23T22:10:47Z</cp:lastPrinted>
  <dcterms:created xsi:type="dcterms:W3CDTF">1998-09-22T23:11:58Z</dcterms:created>
  <dcterms:modified xsi:type="dcterms:W3CDTF">2011-02-28T22:59:15Z</dcterms:modified>
</cp:coreProperties>
</file>